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12217" r:id="rId3"/>
    <p:sldId id="12218" r:id="rId4"/>
    <p:sldId id="257" r:id="rId5"/>
    <p:sldId id="2147198236" r:id="rId6"/>
    <p:sldId id="9515" r:id="rId7"/>
    <p:sldId id="2147198228" r:id="rId8"/>
    <p:sldId id="2147198231" r:id="rId9"/>
    <p:sldId id="2147198235" r:id="rId10"/>
    <p:sldId id="12221" r:id="rId11"/>
    <p:sldId id="9773" r:id="rId12"/>
  </p:sldIdLst>
  <p:sldSz cx="12192000" cy="6858000"/>
  <p:notesSz cx="6858000" cy="9144000"/>
  <p:custDataLst>
    <p:tags r:id="rId1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21B5C-0EC6-4D76-96A8-481C56F3B354}" v="23" dt="2023-06-16T05:45:21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483C-1FDF-4221-A792-AC28AB979B2B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FC8F5-E2AC-49DE-B586-CDD910003D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6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30213" y="1190625"/>
            <a:ext cx="5864225" cy="32988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2465" y="4703852"/>
            <a:ext cx="5379720" cy="4700966"/>
          </a:xfrm>
        </p:spPr>
        <p:txBody>
          <a:bodyPr/>
          <a:lstStyle/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Viken først ute sammen med Møre og Romsdal – jobbet med dette i noen år. Stor interesse hos alle parter – bred samarbeidsallianse med sentrale aktører og med god finansieringsstøtte fra FK i Viken.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Bærekraftsløftet</a:t>
            </a:r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handler om å få tydeliggjort kommunenes bidrag/tiltak til </a:t>
            </a:r>
            <a:r>
              <a:rPr 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bærekraftsmålene</a:t>
            </a:r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både ved kunnskap om status, men ikke minst også om hvordan vi kan spre gode løsninger som kan skape lokale, regionale, nasjonale og internasjonale effekter – der kommuners innbyggere opplever stolthet og positivt omdømme der bedrifter gjør forretning ved å levere bærekraftige løsninger.  </a:t>
            </a:r>
          </a:p>
          <a:p>
            <a:endParaRPr lang="nb-NO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Bærekraftsløftet</a:t>
            </a:r>
            <a:r>
              <a:rPr 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handler også om å tilrettelegge for at fylkeskommuner, kommuner, næringsliv og øvrige involverte når sine prioriterte målsettinger på bærekraft på en god og ressurseffektiv måte. </a:t>
            </a:r>
            <a:r>
              <a:rPr 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Bærekraftsløftet</a:t>
            </a:r>
            <a:r>
              <a:rPr 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handler om konkret hjelp til å kartlegge, erfaringsdeling og bistand og støtte fra næringsliv og andre for sammen å skape best mulig løsninger for den enkelte kommune.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0046F-BFD2-4D88-A8C4-78DC7808586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27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29BF3-5BF8-4F0D-BA79-2C902B30F6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29BF3-5BF8-4F0D-BA79-2C902B30F6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6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5"/>
            <a:ext cx="690609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829-4A11-3242-8910-AC85E1469E6D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E4F-528D-7946-ADA1-82EEB90E7EC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0252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12529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0875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76137"/>
            <a:ext cx="10515600" cy="2387600"/>
          </a:xfrm>
        </p:spPr>
        <p:txBody>
          <a:bodyPr anchor="b">
            <a:normAutofit/>
          </a:bodyPr>
          <a:lstStyle>
            <a:lvl1pPr algn="ctr">
              <a:defRPr sz="5333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733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16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60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167"/>
            <a:ext cx="10515600" cy="1325563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15729"/>
            <a:ext cx="5181600" cy="40612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5729"/>
            <a:ext cx="5181600" cy="40612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0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2096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31364"/>
            <a:ext cx="4786223" cy="3945600"/>
          </a:xfrm>
        </p:spPr>
        <p:txBody>
          <a:bodyPr lIns="0" tIns="0" rIns="0" bIns="0" anchor="t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193" y="2231363"/>
            <a:ext cx="5181600" cy="4014608"/>
          </a:xfrm>
        </p:spPr>
        <p:txBody>
          <a:bodyPr lIns="0" tIns="0" rIns="0" bIns="0">
            <a:normAutofit/>
          </a:bodyPr>
          <a:lstStyle>
            <a:lvl1pPr>
              <a:defRPr sz="2667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28235D-A3FD-5345-B5A5-9EFEFD5DEBA7}"/>
              </a:ext>
            </a:extLst>
          </p:cNvPr>
          <p:cNvSpPr txBox="1">
            <a:spLocks/>
          </p:cNvSpPr>
          <p:nvPr userDrawn="1"/>
        </p:nvSpPr>
        <p:spPr>
          <a:xfrm>
            <a:off x="838201" y="1782794"/>
            <a:ext cx="5234796" cy="7016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D5FC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b-NO" sz="2400" b="0" dirty="0">
                <a:solidFill>
                  <a:schemeClr val="bg1"/>
                </a:solidFill>
              </a:rPr>
              <a:t>KAPITTEL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C5CCBDBA-355C-8842-A3AA-CF79818B8F57}"/>
              </a:ext>
            </a:extLst>
          </p:cNvPr>
          <p:cNvCxnSpPr/>
          <p:nvPr userDrawn="1"/>
        </p:nvCxnSpPr>
        <p:spPr>
          <a:xfrm>
            <a:off x="6072996" y="2231363"/>
            <a:ext cx="0" cy="4014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94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124018"/>
            <a:ext cx="5884177" cy="1303197"/>
          </a:xfrm>
        </p:spPr>
        <p:txBody>
          <a:bodyPr lIns="0" tIns="0" rIns="0" bIns="0" anchor="t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684478"/>
            <a:ext cx="5884177" cy="3561493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992039-B16F-624D-8652-82582D053952}"/>
              </a:ext>
            </a:extLst>
          </p:cNvPr>
          <p:cNvSpPr/>
          <p:nvPr userDrawn="1"/>
        </p:nvSpPr>
        <p:spPr>
          <a:xfrm>
            <a:off x="7281645" y="1124018"/>
            <a:ext cx="4072155" cy="4558124"/>
          </a:xfrm>
          <a:prstGeom prst="rect">
            <a:avLst/>
          </a:prstGeom>
          <a:solidFill>
            <a:srgbClr val="00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1698DD0-CEA5-474F-8C31-3AFF5A1E6BEE}"/>
              </a:ext>
            </a:extLst>
          </p:cNvPr>
          <p:cNvCxnSpPr/>
          <p:nvPr userDrawn="1"/>
        </p:nvCxnSpPr>
        <p:spPr>
          <a:xfrm>
            <a:off x="7706687" y="1610687"/>
            <a:ext cx="3210187" cy="0"/>
          </a:xfrm>
          <a:prstGeom prst="line">
            <a:avLst/>
          </a:prstGeom>
          <a:ln w="50800">
            <a:solidFill>
              <a:srgbClr val="007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048CC2C-4AE9-434F-A7F0-4F9F4E3462B5}"/>
              </a:ext>
            </a:extLst>
          </p:cNvPr>
          <p:cNvCxnSpPr/>
          <p:nvPr userDrawn="1"/>
        </p:nvCxnSpPr>
        <p:spPr>
          <a:xfrm>
            <a:off x="7706687" y="5201175"/>
            <a:ext cx="3210187" cy="0"/>
          </a:xfrm>
          <a:prstGeom prst="line">
            <a:avLst/>
          </a:prstGeom>
          <a:ln w="50800">
            <a:solidFill>
              <a:srgbClr val="007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22DC00-7121-3942-8AB9-6BA0976894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06688" y="1978331"/>
            <a:ext cx="3210187" cy="2909655"/>
          </a:xfrm>
        </p:spPr>
        <p:txBody>
          <a:bodyPr lIns="0" tIns="0" rIns="0" bIns="0" anchor="ctr" anchorCtr="0">
            <a:normAutofit/>
          </a:bodyPr>
          <a:lstStyle>
            <a:lvl1pPr>
              <a:defRPr sz="2667"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0900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216" y="1644771"/>
            <a:ext cx="6994585" cy="4324708"/>
          </a:xfrm>
        </p:spPr>
        <p:txBody>
          <a:bodyPr anchor="ctr" anchorCtr="0"/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745CC92-805F-AA40-92EA-653DC4AE1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894" y="1644771"/>
            <a:ext cx="1763713" cy="1598763"/>
          </a:xfrm>
          <a:prstGeom prst="rect">
            <a:avLst/>
          </a:prstGeom>
        </p:spPr>
      </p:pic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AFEFD95-231B-BE4C-8C4C-FC8DDB2D7590}"/>
              </a:ext>
            </a:extLst>
          </p:cNvPr>
          <p:cNvCxnSpPr/>
          <p:nvPr userDrawn="1"/>
        </p:nvCxnSpPr>
        <p:spPr>
          <a:xfrm>
            <a:off x="3615904" y="1541254"/>
            <a:ext cx="0" cy="4428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41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49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36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852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B44F020-F618-0348-AC41-669BBEEC9E2D}"/>
              </a:ext>
            </a:extLst>
          </p:cNvPr>
          <p:cNvSpPr/>
          <p:nvPr userDrawn="1"/>
        </p:nvSpPr>
        <p:spPr>
          <a:xfrm>
            <a:off x="0" y="5566914"/>
            <a:ext cx="12192000" cy="129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E8F8E3-2900-1340-871C-C5FF994F9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2815" y="3382994"/>
            <a:ext cx="7774815" cy="101072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F67D758-63B4-BE4C-B493-01A97759E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6089" y="1543550"/>
            <a:ext cx="7005027" cy="21715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39D4F30-D9F7-1F40-AD1E-75DEF4F35B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9221" y="6080764"/>
            <a:ext cx="5842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454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25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4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85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161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58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8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5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214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75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9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00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6C6-8348-124B-B56C-66ECB840E842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7A64-831F-5544-B8BA-747A0BECEE1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43F7C9B-A66B-7448-BE2C-E048627B38A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521678" y="408782"/>
            <a:ext cx="1211044" cy="33884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8EEFD33-FF1D-F64B-807E-6CD990572555}"/>
              </a:ext>
            </a:extLst>
          </p:cNvPr>
          <p:cNvSpPr/>
          <p:nvPr userDrawn="1"/>
        </p:nvSpPr>
        <p:spPr>
          <a:xfrm>
            <a:off x="0" y="6585019"/>
            <a:ext cx="12192000" cy="272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64AAA5-0B59-2E49-BB2D-31B1C33B593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57252" y="6673815"/>
            <a:ext cx="2083777" cy="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5FC79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ks.no/torn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Im0hP_ZxaRc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rethe.Taang@ks.no" TargetMode="External"/><Relationship Id="rId2" Type="http://schemas.openxmlformats.org/officeDocument/2006/relationships/hyperlink" Target="https://www.ks.no/fagomrader/arbeidsgiverpolitikk/kompetanse-og-rekruttering/torn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tel:+4793642474" TargetMode="External"/><Relationship Id="rId5" Type="http://schemas.openxmlformats.org/officeDocument/2006/relationships/hyperlink" Target="mailto:anna.lena.gaup@ks.no" TargetMode="External"/><Relationship Id="rId4" Type="http://schemas.openxmlformats.org/officeDocument/2006/relationships/hyperlink" Target="tel:+47994107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F1C5FE1-5FF6-B2B4-B3DD-661E0311C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fra KS Viken</a:t>
            </a:r>
          </a:p>
        </p:txBody>
      </p:sp>
    </p:spTree>
    <p:extLst>
      <p:ext uri="{BB962C8B-B14F-4D97-AF65-F5344CB8AC3E}">
        <p14:creationId xmlns:p14="http://schemas.microsoft.com/office/powerpoint/2010/main" val="35527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291DF8E-1BC7-DBC8-A5B6-B200A534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2809"/>
          </a:xfrm>
          <a:prstGeom prst="rect">
            <a:avLst/>
          </a:prstGeom>
        </p:spPr>
      </p:pic>
      <p:pic>
        <p:nvPicPr>
          <p:cNvPr id="5" name="Picture 4" descr="Følg oss på Instagram! | Stoffskifteforbundet">
            <a:extLst>
              <a:ext uri="{FF2B5EF4-FFF2-40B4-BE49-F238E27FC236}">
                <a16:creationId xmlns:a16="http://schemas.microsoft.com/office/drawing/2014/main" id="{D601DD75-9982-AC12-51DC-0B31E2D6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441" y="4210638"/>
            <a:ext cx="1606129" cy="9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0F1D21C-54AC-204A-0B24-EFD86AA1F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4"/>
          <a:stretch/>
        </p:blipFill>
        <p:spPr>
          <a:xfrm>
            <a:off x="9427461" y="938248"/>
            <a:ext cx="2764539" cy="486449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02F0D7-854A-84E7-BB06-93C830207C60}"/>
              </a:ext>
            </a:extLst>
          </p:cNvPr>
          <p:cNvSpPr txBox="1">
            <a:spLocks/>
          </p:cNvSpPr>
          <p:nvPr/>
        </p:nvSpPr>
        <p:spPr>
          <a:xfrm>
            <a:off x="3458383" y="1424697"/>
            <a:ext cx="14886879" cy="7471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0B9AA1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Følg oss på sosiale medier!</a:t>
            </a:r>
            <a:br>
              <a:rPr kumimoji="0" lang="nb-NO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</a:b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     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Facebook: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tornprosjektet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        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Instagram: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torn.prosjektet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</a:b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B72ADBD-147B-F286-0746-C08E7ADBAD9B}"/>
              </a:ext>
            </a:extLst>
          </p:cNvPr>
          <p:cNvSpPr txBox="1"/>
          <p:nvPr/>
        </p:nvSpPr>
        <p:spPr>
          <a:xfrm>
            <a:off x="2241395" y="5433303"/>
            <a:ext cx="105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https://www.ks.no/torn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58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762FD-146C-FF16-6478-0A82DC60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91354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KS Viken - </a:t>
            </a:r>
            <a:r>
              <a:rPr lang="en-US" sz="2200" b="1" dirty="0" err="1"/>
              <a:t>Høstkonferanse</a:t>
            </a:r>
            <a:r>
              <a:rPr lang="en-US" sz="2200" b="1" dirty="0"/>
              <a:t> med </a:t>
            </a:r>
            <a:r>
              <a:rPr lang="en-US" sz="2200" b="1" dirty="0" err="1"/>
              <a:t>Fylkesmøte</a:t>
            </a:r>
            <a:r>
              <a:rPr lang="en-US" sz="2200" b="1" dirty="0"/>
              <a:t> for “nye” KS Østfold 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16.-17.November, </a:t>
            </a:r>
            <a:br>
              <a:rPr lang="en-US" sz="1800" dirty="0"/>
            </a:br>
            <a:r>
              <a:rPr lang="en-US" sz="1800" dirty="0"/>
              <a:t>Thon Hotel </a:t>
            </a:r>
            <a:r>
              <a:rPr lang="en-US" sz="1800" dirty="0" err="1"/>
              <a:t>Oslofjord</a:t>
            </a:r>
            <a:r>
              <a:rPr lang="en-US" sz="1800" dirty="0"/>
              <a:t> </a:t>
            </a:r>
            <a:r>
              <a:rPr lang="en-US" sz="1800" dirty="0" err="1"/>
              <a:t>Sandvika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u="sng" dirty="0" err="1"/>
              <a:t>Fylkesmøtet</a:t>
            </a:r>
            <a:r>
              <a:rPr lang="en-US" sz="1800" b="1" u="sng" dirty="0"/>
              <a:t>: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Valg</a:t>
            </a:r>
            <a:r>
              <a:rPr lang="en-US" sz="1800" dirty="0"/>
              <a:t> av </a:t>
            </a:r>
            <a:r>
              <a:rPr lang="en-US" sz="1800" dirty="0" err="1"/>
              <a:t>nytt</a:t>
            </a:r>
            <a:r>
              <a:rPr lang="en-US" sz="1800" dirty="0"/>
              <a:t> </a:t>
            </a:r>
            <a:r>
              <a:rPr lang="en-US" sz="1800" dirty="0" err="1"/>
              <a:t>fylkesstyre</a:t>
            </a:r>
            <a:r>
              <a:rPr lang="en-US" sz="1800" dirty="0"/>
              <a:t>, </a:t>
            </a:r>
            <a:r>
              <a:rPr lang="en-US" sz="1800" dirty="0" err="1"/>
              <a:t>leder</a:t>
            </a:r>
            <a:r>
              <a:rPr lang="en-US" sz="1800" dirty="0"/>
              <a:t> og </a:t>
            </a:r>
            <a:r>
              <a:rPr lang="en-US" sz="1800" dirty="0" err="1"/>
              <a:t>nestleder</a:t>
            </a:r>
            <a:r>
              <a:rPr lang="en-US" sz="1800" dirty="0"/>
              <a:t> for Østfold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Valg</a:t>
            </a:r>
            <a:r>
              <a:rPr lang="en-US" sz="1800" dirty="0"/>
              <a:t> av </a:t>
            </a:r>
            <a:r>
              <a:rPr lang="en-US" sz="1800" dirty="0" err="1"/>
              <a:t>delegater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Landstinget</a:t>
            </a:r>
            <a:r>
              <a:rPr lang="en-US" sz="1800" dirty="0"/>
              <a:t> 2024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Politiske</a:t>
            </a:r>
            <a:r>
              <a:rPr lang="en-US" sz="1800" dirty="0"/>
              <a:t> </a:t>
            </a:r>
            <a:r>
              <a:rPr lang="en-US" sz="1800" dirty="0" err="1"/>
              <a:t>prioriteringer</a:t>
            </a:r>
            <a:r>
              <a:rPr lang="en-US" sz="1800" dirty="0"/>
              <a:t> for KS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neste</a:t>
            </a:r>
            <a:r>
              <a:rPr lang="en-US" sz="1800" dirty="0"/>
              <a:t> 4-årsperiode – </a:t>
            </a:r>
            <a:r>
              <a:rPr lang="en-US" sz="1800" dirty="0" err="1"/>
              <a:t>oppspill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Landstinget</a:t>
            </a:r>
            <a:r>
              <a:rPr lang="en-US" sz="1800" dirty="0"/>
              <a:t> 2024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Bilde 4" descr="Et bilde som inneholder klær, innendørs, mann, Konferanse&#10;&#10;Automatisk generert beskrivelse">
            <a:extLst>
              <a:ext uri="{FF2B5EF4-FFF2-40B4-BE49-F238E27FC236}">
                <a16:creationId xmlns:a16="http://schemas.microsoft.com/office/drawing/2014/main" id="{CA878C10-9609-36F2-B6D7-B55D2895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7" b="21627"/>
          <a:stretch/>
        </p:blipFill>
        <p:spPr>
          <a:xfrm>
            <a:off x="609601" y="2184400"/>
            <a:ext cx="10231119" cy="4348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7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52140-9110-C997-475A-3CFCE05647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24075" y="929493"/>
            <a:ext cx="8743950" cy="2634853"/>
          </a:xfrm>
        </p:spPr>
        <p:txBody>
          <a:bodyPr>
            <a:normAutofit fontScale="90000"/>
          </a:bodyPr>
          <a:lstStyle/>
          <a:p>
            <a:br>
              <a:rPr lang="nb-NO" sz="2600" dirty="0"/>
            </a:br>
            <a:br>
              <a:rPr lang="nb-NO" sz="2600" dirty="0"/>
            </a:br>
            <a:br>
              <a:rPr lang="nb-NO" sz="2600" dirty="0"/>
            </a:br>
            <a:r>
              <a:rPr lang="nb-NO" sz="2600" dirty="0"/>
              <a:t>            </a:t>
            </a:r>
            <a:r>
              <a:rPr lang="nb-NO" sz="8000" b="1" dirty="0" err="1">
                <a:latin typeface="Aldhabi" panose="020B0604020202020204" pitchFamily="2" charset="-78"/>
                <a:cs typeface="Aldhabi" panose="020B0604020202020204" pitchFamily="2" charset="-78"/>
              </a:rPr>
              <a:t>Bærekraftsløftet</a:t>
            </a:r>
            <a:r>
              <a:rPr lang="nb-NO" sz="8000" b="1" dirty="0">
                <a:latin typeface="Aldhabi" panose="020B0604020202020204" pitchFamily="2" charset="-78"/>
                <a:cs typeface="Aldhabi" panose="020B0604020202020204" pitchFamily="2" charset="-78"/>
              </a:rPr>
              <a:t> VIKEN </a:t>
            </a:r>
            <a:br>
              <a:rPr lang="nb-NO" sz="2600" dirty="0"/>
            </a:br>
            <a:br>
              <a:rPr lang="nb-NO" sz="2600" dirty="0"/>
            </a:br>
            <a:endParaRPr lang="nb-NO" sz="26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41632B-B7C4-017D-D060-B851A0645D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7074" y="4581524"/>
            <a:ext cx="5434141" cy="2276476"/>
          </a:xfrm>
        </p:spPr>
        <p:txBody>
          <a:bodyPr>
            <a:normAutofit/>
          </a:bodyPr>
          <a:lstStyle/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marL="0" indent="0" algn="l">
              <a:buNone/>
            </a:pPr>
            <a:endParaRPr lang="nb-NO" sz="1400" dirty="0"/>
          </a:p>
          <a:p>
            <a:pPr marL="0" indent="0" algn="l">
              <a:buNone/>
            </a:pPr>
            <a:endParaRPr lang="nb-NO" sz="1400" dirty="0"/>
          </a:p>
          <a:p>
            <a:pPr marL="0" indent="0" algn="l">
              <a:buNone/>
            </a:pPr>
            <a:endParaRPr lang="nb-NO" sz="1400" dirty="0"/>
          </a:p>
          <a:p>
            <a:pPr marL="0" indent="0" algn="l">
              <a:buNone/>
            </a:pPr>
            <a:r>
              <a:rPr lang="nb-NO" sz="1400" dirty="0"/>
              <a:t>                   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F3BD857-7E93-B567-3A84-6B6EA55F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163" y="410233"/>
            <a:ext cx="1725993" cy="519260"/>
          </a:xfrm>
          <a:prstGeom prst="rect">
            <a:avLst/>
          </a:prstGeom>
        </p:spPr>
      </p:pic>
      <p:pic>
        <p:nvPicPr>
          <p:cNvPr id="1026" name="Picture 2" descr="Bærekraftsmål, bærekraft">
            <a:extLst>
              <a:ext uri="{FF2B5EF4-FFF2-40B4-BE49-F238E27FC236}">
                <a16:creationId xmlns:a16="http://schemas.microsoft.com/office/drawing/2014/main" id="{7106216F-7F6C-745E-42B3-6637084A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043" y="3429000"/>
            <a:ext cx="3869913" cy="23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er for nedlasting | Landsorganisasjonen i Norge">
            <a:extLst>
              <a:ext uri="{FF2B5EF4-FFF2-40B4-BE49-F238E27FC236}">
                <a16:creationId xmlns:a16="http://schemas.microsoft.com/office/drawing/2014/main" id="{D25586EA-AA2D-2F88-BD3A-7448DFAB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7819" y="191502"/>
            <a:ext cx="746112" cy="7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964BF4-852A-F075-3B4E-73412338A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823" y="410233"/>
            <a:ext cx="2042160" cy="55695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81A4F6A-ED4C-5CFD-2FAD-7D419EBFA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22" y="195177"/>
            <a:ext cx="1506295" cy="75947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AB1F41A-7E7F-7643-F3CC-613BF9A52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7594" y="323985"/>
            <a:ext cx="1652246" cy="630668"/>
          </a:xfrm>
          <a:prstGeom prst="rect">
            <a:avLst/>
          </a:prstGeom>
        </p:spPr>
      </p:pic>
      <p:sp>
        <p:nvSpPr>
          <p:cNvPr id="4" name="AutoShape 2" descr="KS Logo">
            <a:extLst>
              <a:ext uri="{FF2B5EF4-FFF2-40B4-BE49-F238E27FC236}">
                <a16:creationId xmlns:a16="http://schemas.microsoft.com/office/drawing/2014/main" id="{8DFF7AD9-0CB6-9B7A-9138-ED05E1646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EEB2F13-183A-813D-4339-36F1A981B33C}"/>
              </a:ext>
            </a:extLst>
          </p:cNvPr>
          <p:cNvSpPr txBox="1"/>
          <p:nvPr/>
        </p:nvSpPr>
        <p:spPr>
          <a:xfrm>
            <a:off x="4161042" y="5848350"/>
            <a:ext cx="3869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		                            Foto: </a:t>
            </a:r>
            <a:r>
              <a:rPr lang="nb-NO" sz="1050" dirty="0" err="1"/>
              <a:t>Shutterstock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77105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D9AFCA0-55ED-C539-8568-F5D87ADE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738187"/>
            <a:ext cx="8043227" cy="59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D789C20-16B3-6C3D-A73B-7B7BED9F2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536" y="809464"/>
            <a:ext cx="10515600" cy="2387600"/>
          </a:xfrm>
        </p:spPr>
        <p:txBody>
          <a:bodyPr/>
          <a:lstStyle/>
          <a:p>
            <a:r>
              <a:rPr lang="nb-NO" dirty="0"/>
              <a:t>Tørn-prosjektet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589FD51-29BD-013C-BE54-7703815AC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8973"/>
            <a:ext cx="9144000" cy="1655763"/>
          </a:xfrm>
        </p:spPr>
        <p:txBody>
          <a:bodyPr>
            <a:normAutofit/>
          </a:bodyPr>
          <a:lstStyle/>
          <a:p>
            <a:r>
              <a:rPr lang="nb-NO" sz="2933" dirty="0">
                <a:solidFill>
                  <a:srgbClr val="D5FC79"/>
                </a:solidFill>
              </a:rPr>
              <a:t>Sammen om fremtidens helse og omsorg</a:t>
            </a:r>
          </a:p>
        </p:txBody>
      </p:sp>
      <p:sp>
        <p:nvSpPr>
          <p:cNvPr id="6" name="Undertittel 4">
            <a:extLst>
              <a:ext uri="{FF2B5EF4-FFF2-40B4-BE49-F238E27FC236}">
                <a16:creationId xmlns:a16="http://schemas.microsoft.com/office/drawing/2014/main" id="{A052C1FC-6A68-1A4E-0614-B16A4D1EC38B}"/>
              </a:ext>
            </a:extLst>
          </p:cNvPr>
          <p:cNvSpPr txBox="1">
            <a:spLocks/>
          </p:cNvSpPr>
          <p:nvPr/>
        </p:nvSpPr>
        <p:spPr>
          <a:xfrm>
            <a:off x="1652336" y="4392773"/>
            <a:ext cx="9144000" cy="16557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srgbClr val="00AFAA"/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E4EEE2-2D1A-8354-CD94-4F4F2FD2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 for handling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AC49D96-0229-B50B-48DA-38E8991E6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73" y="2273890"/>
            <a:ext cx="7358781" cy="2869610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E0EEA2D-B6B9-B171-33F9-D38895356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6" y="1186637"/>
            <a:ext cx="3723912" cy="42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44732A-209B-8C04-6D8B-9A1C75D4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sz="1800" dirty="0"/>
            </a:b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https://youtu.be/Im0hP_ZxaRc</a:t>
            </a:r>
            <a:endParaRPr lang="nb-NO" sz="18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148B14-B380-FD76-F3E4-C6177D09A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71137"/>
            <a:ext cx="10515600" cy="4060313"/>
          </a:xfrm>
        </p:spPr>
      </p:pic>
    </p:spTree>
    <p:extLst>
      <p:ext uri="{BB962C8B-B14F-4D97-AF65-F5344CB8AC3E}">
        <p14:creationId xmlns:p14="http://schemas.microsoft.com/office/powerpoint/2010/main" val="232279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8ED638B0-7646-22D6-72B1-6339243D38C5}"/>
              </a:ext>
            </a:extLst>
          </p:cNvPr>
          <p:cNvSpPr/>
          <p:nvPr/>
        </p:nvSpPr>
        <p:spPr>
          <a:xfrm>
            <a:off x="663416" y="171830"/>
            <a:ext cx="5118589" cy="586454"/>
          </a:xfrm>
          <a:prstGeom prst="roundRect">
            <a:avLst/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Pilot 1: Tema ny oppgavedeling. To kull.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D610897C-1394-AF3A-216E-7B69014048BD}"/>
              </a:ext>
            </a:extLst>
          </p:cNvPr>
          <p:cNvSpPr/>
          <p:nvPr/>
        </p:nvSpPr>
        <p:spPr>
          <a:xfrm>
            <a:off x="595308" y="1165469"/>
            <a:ext cx="5186695" cy="674482"/>
          </a:xfrm>
          <a:prstGeom prst="roundRect">
            <a:avLst>
              <a:gd name="adj" fmla="val 16667"/>
            </a:avLst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Pilot 2: Tema ny organisering av arbeidet og arbeidstid. To kull.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199F8A6F-2F00-2A65-D88F-E0F171344658}"/>
              </a:ext>
            </a:extLst>
          </p:cNvPr>
          <p:cNvSpPr/>
          <p:nvPr/>
        </p:nvSpPr>
        <p:spPr>
          <a:xfrm>
            <a:off x="663416" y="3363980"/>
            <a:ext cx="5118587" cy="986732"/>
          </a:xfrm>
          <a:prstGeom prst="roundRect">
            <a:avLst/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Pilot 4: Én pilot med tema målrettet bruk av velferdsteknologi i ny oppgavedeling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4B30A31B-E044-998B-0970-62F67462E474}"/>
              </a:ext>
            </a:extLst>
          </p:cNvPr>
          <p:cNvSpPr/>
          <p:nvPr/>
        </p:nvSpPr>
        <p:spPr>
          <a:xfrm>
            <a:off x="663416" y="2335020"/>
            <a:ext cx="5118587" cy="798474"/>
          </a:xfrm>
          <a:prstGeom prst="roundRect">
            <a:avLst/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Pilot 3: Én pilot med tema oppgavedeling og organisering av arbeidstiden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0B8EE76-4FD5-CC0F-20A7-FF6485D1F418}"/>
              </a:ext>
            </a:extLst>
          </p:cNvPr>
          <p:cNvSpPr txBox="1"/>
          <p:nvPr/>
        </p:nvSpPr>
        <p:spPr>
          <a:xfrm>
            <a:off x="6205679" y="420968"/>
            <a:ext cx="4235116" cy="88222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16 kommuner deltar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53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F4C8049-2B68-0CA4-1387-1EA6F321FA0C}"/>
              </a:ext>
            </a:extLst>
          </p:cNvPr>
          <p:cNvSpPr txBox="1"/>
          <p:nvPr/>
        </p:nvSpPr>
        <p:spPr>
          <a:xfrm>
            <a:off x="6205675" y="1165469"/>
            <a:ext cx="5582653" cy="9848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13 kommuner deltar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9262520-6068-CE10-EA99-8ABC64730688}"/>
              </a:ext>
            </a:extLst>
          </p:cNvPr>
          <p:cNvSpPr txBox="1"/>
          <p:nvPr/>
        </p:nvSpPr>
        <p:spPr>
          <a:xfrm>
            <a:off x="6205675" y="2406149"/>
            <a:ext cx="4235116" cy="147732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25 kommuner deltar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6862931-7513-8D97-CDB4-A249468C448D}"/>
              </a:ext>
            </a:extLst>
          </p:cNvPr>
          <p:cNvSpPr txBox="1"/>
          <p:nvPr/>
        </p:nvSpPr>
        <p:spPr>
          <a:xfrm>
            <a:off x="6096000" y="3673604"/>
            <a:ext cx="4235116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10 kommuner deltar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6885E721-8591-B7B5-B8D4-C0C397C4F993}"/>
              </a:ext>
            </a:extLst>
          </p:cNvPr>
          <p:cNvSpPr/>
          <p:nvPr/>
        </p:nvSpPr>
        <p:spPr>
          <a:xfrm>
            <a:off x="629361" y="4584535"/>
            <a:ext cx="5118587" cy="798474"/>
          </a:xfrm>
          <a:prstGeom prst="roundRect">
            <a:avLst/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Læringsnettverk: «Fra assistent til fagarbeider»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27798A-5677-21CA-97E6-E87B0B90B4C7}"/>
              </a:ext>
            </a:extLst>
          </p:cNvPr>
          <p:cNvSpPr txBox="1"/>
          <p:nvPr/>
        </p:nvSpPr>
        <p:spPr>
          <a:xfrm>
            <a:off x="6096000" y="4766982"/>
            <a:ext cx="4235116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7 kommuner deltar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DA2EDC43-8263-6E97-8209-2D0B54D37610}"/>
              </a:ext>
            </a:extLst>
          </p:cNvPr>
          <p:cNvSpPr/>
          <p:nvPr/>
        </p:nvSpPr>
        <p:spPr>
          <a:xfrm>
            <a:off x="629360" y="5614499"/>
            <a:ext cx="5118587" cy="798474"/>
          </a:xfrm>
          <a:prstGeom prst="roundRect">
            <a:avLst/>
          </a:prstGeom>
          <a:solidFill>
            <a:srgbClr val="00AFAA"/>
          </a:solidFill>
          <a:ln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5 Oppgavedeling og tjenestestyrt bemanning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4DCA823-0C74-4BA6-7BD5-9B761B441814}"/>
              </a:ext>
            </a:extLst>
          </p:cNvPr>
          <p:cNvSpPr txBox="1"/>
          <p:nvPr/>
        </p:nvSpPr>
        <p:spPr>
          <a:xfrm>
            <a:off x="6096000" y="5675695"/>
            <a:ext cx="4235116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31 kommuner deltar</a:t>
            </a:r>
          </a:p>
        </p:txBody>
      </p:sp>
    </p:spTree>
    <p:extLst>
      <p:ext uri="{BB962C8B-B14F-4D97-AF65-F5344CB8AC3E}">
        <p14:creationId xmlns:p14="http://schemas.microsoft.com/office/powerpoint/2010/main" val="3874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2" grpId="0" animBg="1"/>
      <p:bldP spid="3" grpId="0"/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CB92A59-B1CF-94EA-8322-8AF5DDD0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5"/>
            <a:ext cx="10718292" cy="3795719"/>
          </a:xfrm>
        </p:spPr>
        <p:txBody>
          <a:bodyPr>
            <a:normAutofit/>
          </a:bodyPr>
          <a:lstStyle/>
          <a:p>
            <a:r>
              <a:rPr lang="nb-NO" sz="2800" dirty="0">
                <a:hlinkClick r:id="rId2"/>
              </a:rPr>
              <a:t>https://www.ks.no/fagomrader/arbeidsgiverpolitikk/kompetanse-og-rekruttering/torn/</a:t>
            </a: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r>
              <a:rPr lang="nb-NO" sz="2800" dirty="0"/>
              <a:t>Kontaktpersoner:</a:t>
            </a:r>
          </a:p>
          <a:p>
            <a:pPr marL="0" indent="0">
              <a:buNone/>
            </a:pPr>
            <a:r>
              <a:rPr lang="nb-NO" sz="2800" dirty="0"/>
              <a:t>Merethe Taang, seniorrådgiver </a:t>
            </a:r>
            <a:r>
              <a:rPr lang="nb-NO" sz="2400" b="0" i="0" u="none" strike="noStrike" dirty="0">
                <a:solidFill>
                  <a:srgbClr val="1E3A6E"/>
                </a:solidFill>
                <a:effectLst/>
                <a:latin typeface="FuturaBook"/>
                <a:hlinkClick r:id="rId3"/>
              </a:rPr>
              <a:t>Merethe.Taang@ks.no</a:t>
            </a:r>
            <a:r>
              <a:rPr lang="nb-NO" sz="2400" b="0" i="0" u="none" strike="noStrike" dirty="0">
                <a:solidFill>
                  <a:srgbClr val="1E3A6E"/>
                </a:solidFill>
                <a:effectLst/>
                <a:latin typeface="FuturaBook"/>
              </a:rPr>
              <a:t> </a:t>
            </a:r>
            <a:r>
              <a:rPr lang="nb-NO" sz="2400" b="0" i="0" u="sng" dirty="0">
                <a:solidFill>
                  <a:srgbClr val="1E3A6E"/>
                </a:solidFill>
                <a:effectLst/>
                <a:latin typeface="FuturaBook"/>
                <a:hlinkClick r:id="rId4"/>
              </a:rPr>
              <a:t>+4799410702</a:t>
            </a:r>
            <a:endParaRPr lang="nb-NO" sz="2400" b="0" i="0" u="sng" dirty="0">
              <a:solidFill>
                <a:srgbClr val="1E3A6E"/>
              </a:solidFill>
              <a:effectLst/>
              <a:latin typeface="FuturaBook"/>
            </a:endParaRPr>
          </a:p>
          <a:p>
            <a:pPr marL="0" indent="0">
              <a:buNone/>
            </a:pPr>
            <a:r>
              <a:rPr lang="nb-NO" sz="2800" dirty="0"/>
              <a:t>Anna Lena Gaup, seniorrådgiver </a:t>
            </a:r>
            <a:r>
              <a:rPr lang="nb-NO" sz="2400" b="0" i="0" u="sng" dirty="0">
                <a:solidFill>
                  <a:srgbClr val="1E3A6E"/>
                </a:solidFill>
                <a:effectLst/>
                <a:latin typeface="FuturaBook"/>
                <a:hlinkClick r:id="rId5"/>
              </a:rPr>
              <a:t>anna.lena.gaup@ks.no</a:t>
            </a:r>
            <a:r>
              <a:rPr lang="nb-NO" sz="2400" u="sng" dirty="0">
                <a:solidFill>
                  <a:srgbClr val="1E3A6E"/>
                </a:solidFill>
                <a:latin typeface="FuturaBook"/>
              </a:rPr>
              <a:t> </a:t>
            </a:r>
            <a:r>
              <a:rPr lang="nb-NO" sz="2400" b="0" i="0" u="none" strike="noStrike" dirty="0">
                <a:solidFill>
                  <a:srgbClr val="1E3A6E"/>
                </a:solidFill>
                <a:effectLst/>
                <a:latin typeface="FuturaBook"/>
                <a:hlinkClick r:id="rId6"/>
              </a:rPr>
              <a:t>+4793642474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484101-1D7B-3875-47F1-60D71433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 om TØRN</a:t>
            </a:r>
          </a:p>
        </p:txBody>
      </p:sp>
    </p:spTree>
    <p:extLst>
      <p:ext uri="{BB962C8B-B14F-4D97-AF65-F5344CB8AC3E}">
        <p14:creationId xmlns:p14="http://schemas.microsoft.com/office/powerpoint/2010/main" val="2335312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8e877a02-2e6f-4b4a-9859-83c96e47630f"/>
</p:tagLst>
</file>

<file path=ppt/theme/theme1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2.xml><?xml version="1.0" encoding="utf-8"?>
<a:theme xmlns:a="http://schemas.openxmlformats.org/drawingml/2006/main" name="1_Office-tema">
  <a:themeElements>
    <a:clrScheme name="TØRN-midlertidig malffffff">
      <a:dk1>
        <a:srgbClr val="045861"/>
      </a:dk1>
      <a:lt1>
        <a:srgbClr val="FFFFFF"/>
      </a:lt1>
      <a:dk2>
        <a:srgbClr val="007078"/>
      </a:dk2>
      <a:lt2>
        <a:srgbClr val="E7E6E6"/>
      </a:lt2>
      <a:accent1>
        <a:srgbClr val="00AEAA"/>
      </a:accent1>
      <a:accent2>
        <a:srgbClr val="C9FC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ørn_palett" id="{02D68030-DA4C-F94C-BD28-37A5EC33D15B}" vid="{B2A22BDA-51C6-4843-B638-E0AEBA55639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424</Words>
  <Application>Microsoft Office PowerPoint</Application>
  <PresentationFormat>Widescreen</PresentationFormat>
  <Paragraphs>44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9" baseType="lpstr">
      <vt:lpstr>Aldhabi</vt:lpstr>
      <vt:lpstr>Amasis MT Pro</vt:lpstr>
      <vt:lpstr>Arial</vt:lpstr>
      <vt:lpstr>Calibri</vt:lpstr>
      <vt:lpstr>FuturaBook</vt:lpstr>
      <vt:lpstr>Helvetica Neue</vt:lpstr>
      <vt:lpstr>Helvetica Neue</vt:lpstr>
      <vt:lpstr>1_KS-profiltema</vt:lpstr>
      <vt:lpstr>1_Office-tema</vt:lpstr>
      <vt:lpstr>Nytt fra KS Viken</vt:lpstr>
      <vt:lpstr>KS Viken - Høstkonferanse med Fylkesmøte for “nye” KS Østfold   16.-17.November,  Thon Hotel Oslofjord Sandvika  Fylkesmøtet: - Valg av nytt fylkesstyre, leder og nestleder for Østfold - Valg av delegater til Landstinget 2024 - Politiske prioriteringer for KS i neste 4-årsperiode – oppspill til Landstinget 2024 </vt:lpstr>
      <vt:lpstr>               Bærekraftsløftet VIKEN   </vt:lpstr>
      <vt:lpstr>PowerPoint-presentasjon</vt:lpstr>
      <vt:lpstr>Tørn-prosjektet</vt:lpstr>
      <vt:lpstr>Tid for handling</vt:lpstr>
      <vt:lpstr> https://youtu.be/Im0hP_ZxaRc</vt:lpstr>
      <vt:lpstr>PowerPoint-presentasjon</vt:lpstr>
      <vt:lpstr>Mer informasjon om TØRN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fra KS Viken</dc:title>
  <dc:creator>Bjørn Sjøvold</dc:creator>
  <cp:lastModifiedBy>Kristine Hasle</cp:lastModifiedBy>
  <cp:revision>2</cp:revision>
  <dcterms:created xsi:type="dcterms:W3CDTF">2023-06-15T08:13:44Z</dcterms:created>
  <dcterms:modified xsi:type="dcterms:W3CDTF">2023-06-16T11:43:33Z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f7501604-10aa-4747-a428-a510271695c9</vt:lpwstr>
  </property>
</Properties>
</file>