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omments/modernComment_168_329BF5CF.xml" ContentType="application/vnd.ms-powerpoint.comment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sldIdLst>
    <p:sldId id="256" r:id="rId5"/>
    <p:sldId id="362" r:id="rId6"/>
    <p:sldId id="1754" r:id="rId7"/>
    <p:sldId id="1756" r:id="rId8"/>
    <p:sldId id="102969" r:id="rId9"/>
    <p:sldId id="1708" r:id="rId10"/>
    <p:sldId id="1709" r:id="rId11"/>
    <p:sldId id="1710" r:id="rId12"/>
    <p:sldId id="1711" r:id="rId13"/>
    <p:sldId id="1712" r:id="rId14"/>
    <p:sldId id="1713" r:id="rId15"/>
    <p:sldId id="1714" r:id="rId16"/>
    <p:sldId id="1749" r:id="rId17"/>
    <p:sldId id="1763" r:id="rId18"/>
    <p:sldId id="102972" r:id="rId19"/>
    <p:sldId id="1764" r:id="rId20"/>
    <p:sldId id="369" r:id="rId21"/>
    <p:sldId id="102973" r:id="rId22"/>
    <p:sldId id="1740" r:id="rId23"/>
    <p:sldId id="1741" r:id="rId24"/>
    <p:sldId id="373" r:id="rId25"/>
    <p:sldId id="1760" r:id="rId26"/>
    <p:sldId id="1700" r:id="rId27"/>
    <p:sldId id="1759" r:id="rId28"/>
    <p:sldId id="1701" r:id="rId29"/>
    <p:sldId id="1702" r:id="rId30"/>
    <p:sldId id="1703" r:id="rId31"/>
    <p:sldId id="360" r:id="rId32"/>
    <p:sldId id="354" r:id="rId33"/>
    <p:sldId id="269" r:id="rId34"/>
    <p:sldId id="260" r:id="rId35"/>
    <p:sldId id="261" r:id="rId36"/>
    <p:sldId id="102975" r:id="rId3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FD029C-CA40-46DD-B4D9-C57EFDBCFC2F}" v="12" dt="2022-09-09T05:26:00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8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omments/modernComment_168_329BF5C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2FE1ABD-ACD3-4FA2-A3EA-E7781C6DD41E}" authorId="{C4C8B773-5150-77CE-1A30-B83075424DFB}" created="2022-05-30T13:55:40.113">
    <pc:sldMkLst xmlns:pc="http://schemas.microsoft.com/office/powerpoint/2013/main/command">
      <pc:docMk/>
      <pc:sldMk cId="849081807" sldId="360"/>
    </pc:sldMkLst>
    <p188:txBody>
      <a:bodyPr/>
      <a:lstStyle/>
      <a:p>
        <a:r>
          <a:rPr lang="en-US"/>
          <a:t>[@Egil Frode Olsen] Husk perspektiv her, konsekvens for de nye fylkene - det må orienteringene ha med seg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2A3483-CCB5-41EB-BFFB-75B5E56A685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FDC392A0-D2B0-4F35-89B1-EC918B929820}">
      <dgm:prSet phldrT="[Tekst]" custT="1"/>
      <dgm:spPr/>
      <dgm:t>
        <a:bodyPr/>
        <a:lstStyle/>
        <a:p>
          <a:r>
            <a:rPr lang="nb-NO" sz="1400" b="1"/>
            <a:t>Pre-</a:t>
          </a:r>
          <a:br>
            <a:rPr lang="nb-NO" sz="1400" b="1"/>
          </a:br>
          <a:r>
            <a:rPr lang="nb-NO" sz="1400" b="1"/>
            <a:t>prosjekt</a:t>
          </a:r>
          <a:endParaRPr lang="nb-NO" sz="800" b="1"/>
        </a:p>
      </dgm:t>
    </dgm:pt>
    <dgm:pt modelId="{4EAFBFED-18F8-4D11-9F61-55B2363949AC}" type="parTrans" cxnId="{B5248C9C-71CE-4477-9099-8F7483D1BB3F}">
      <dgm:prSet/>
      <dgm:spPr/>
      <dgm:t>
        <a:bodyPr/>
        <a:lstStyle/>
        <a:p>
          <a:endParaRPr lang="nb-NO"/>
        </a:p>
      </dgm:t>
    </dgm:pt>
    <dgm:pt modelId="{41BB0B65-1F01-49D4-9F81-726AEEDB5087}" type="sibTrans" cxnId="{B5248C9C-71CE-4477-9099-8F7483D1BB3F}">
      <dgm:prSet/>
      <dgm:spPr/>
      <dgm:t>
        <a:bodyPr/>
        <a:lstStyle/>
        <a:p>
          <a:endParaRPr lang="nb-NO"/>
        </a:p>
      </dgm:t>
    </dgm:pt>
    <dgm:pt modelId="{29EEE034-7106-424C-8CD2-8C6CE62DCEB0}">
      <dgm:prSet phldrT="[Tekst]" custT="1"/>
      <dgm:spPr/>
      <dgm:t>
        <a:bodyPr/>
        <a:lstStyle/>
        <a:p>
          <a:r>
            <a:rPr lang="nb-NO" sz="2000" b="1"/>
            <a:t>25. Februar  til  </a:t>
          </a:r>
          <a:r>
            <a:rPr lang="nb-NO" sz="2000" b="1" err="1"/>
            <a:t>ca</a:t>
          </a:r>
          <a:r>
            <a:rPr lang="nb-NO" sz="2000" b="1"/>
            <a:t> </a:t>
          </a:r>
          <a:r>
            <a:rPr lang="nb-NO" sz="2000" b="1">
              <a:latin typeface="Calibri Light"/>
            </a:rPr>
            <a:t>August  - 2022</a:t>
          </a:r>
          <a:endParaRPr lang="nb-NO" sz="2000" b="1"/>
        </a:p>
      </dgm:t>
    </dgm:pt>
    <dgm:pt modelId="{B4DA312C-CC30-47AA-BDB9-F7DE876BC94A}" type="parTrans" cxnId="{8B8D3E36-A120-4260-AA30-A365E956E61B}">
      <dgm:prSet/>
      <dgm:spPr/>
      <dgm:t>
        <a:bodyPr/>
        <a:lstStyle/>
        <a:p>
          <a:endParaRPr lang="nb-NO"/>
        </a:p>
      </dgm:t>
    </dgm:pt>
    <dgm:pt modelId="{17FBBFB8-4EAD-434B-A740-728AA8EBC990}" type="sibTrans" cxnId="{8B8D3E36-A120-4260-AA30-A365E956E61B}">
      <dgm:prSet/>
      <dgm:spPr/>
      <dgm:t>
        <a:bodyPr/>
        <a:lstStyle/>
        <a:p>
          <a:endParaRPr lang="nb-NO"/>
        </a:p>
      </dgm:t>
    </dgm:pt>
    <dgm:pt modelId="{82B20FDA-074D-46FA-81CB-31DC45AFBC54}">
      <dgm:prSet phldrT="[Tekst]" custT="1"/>
      <dgm:spPr/>
      <dgm:t>
        <a:bodyPr/>
        <a:lstStyle/>
        <a:p>
          <a:r>
            <a:rPr lang="nb-NO" sz="1400" b="1"/>
            <a:t>Hoved-</a:t>
          </a:r>
          <a:br>
            <a:rPr lang="nb-NO" sz="1400" b="1"/>
          </a:br>
          <a:r>
            <a:rPr lang="nb-NO" sz="1400" b="1"/>
            <a:t>prosjekt</a:t>
          </a:r>
          <a:endParaRPr lang="nb-NO" sz="900" b="1"/>
        </a:p>
      </dgm:t>
    </dgm:pt>
    <dgm:pt modelId="{14B1F2DC-45EC-4A4F-87B7-73006404B202}" type="parTrans" cxnId="{88D1CC2D-6D40-4BE6-AB40-C7B74D701A47}">
      <dgm:prSet/>
      <dgm:spPr/>
      <dgm:t>
        <a:bodyPr/>
        <a:lstStyle/>
        <a:p>
          <a:endParaRPr lang="nb-NO"/>
        </a:p>
      </dgm:t>
    </dgm:pt>
    <dgm:pt modelId="{5BC28A82-98D7-4E20-A856-B654BA1A80E0}" type="sibTrans" cxnId="{88D1CC2D-6D40-4BE6-AB40-C7B74D701A47}">
      <dgm:prSet/>
      <dgm:spPr/>
      <dgm:t>
        <a:bodyPr/>
        <a:lstStyle/>
        <a:p>
          <a:endParaRPr lang="nb-NO"/>
        </a:p>
      </dgm:t>
    </dgm:pt>
    <dgm:pt modelId="{70B5023E-CF9F-4D6F-B095-DBBF8E58F1AC}">
      <dgm:prSet phldrT="[Tekst]" custT="1"/>
      <dgm:spPr/>
      <dgm:t>
        <a:bodyPr/>
        <a:lstStyle/>
        <a:p>
          <a:pPr rtl="0"/>
          <a:r>
            <a:rPr lang="nb-NO" sz="2000" b="1">
              <a:latin typeface="Calibri Light"/>
            </a:rPr>
            <a:t>August/September 2022 </a:t>
          </a:r>
          <a:r>
            <a:rPr lang="nb-NO" sz="2400" b="1">
              <a:latin typeface="Calibri Light"/>
            </a:rPr>
            <a:t>til</a:t>
          </a:r>
          <a:r>
            <a:rPr lang="nb-NO" sz="2000" b="1">
              <a:latin typeface="Calibri Light"/>
            </a:rPr>
            <a:t>  valg høsten 2023</a:t>
          </a:r>
          <a:endParaRPr lang="nb-NO" sz="2000" b="1"/>
        </a:p>
      </dgm:t>
    </dgm:pt>
    <dgm:pt modelId="{D96F3732-96CD-4D64-B565-856E1686A886}" type="parTrans" cxnId="{7BE3FE2E-19C1-4A87-975D-C953B626E61C}">
      <dgm:prSet/>
      <dgm:spPr/>
      <dgm:t>
        <a:bodyPr/>
        <a:lstStyle/>
        <a:p>
          <a:endParaRPr lang="nb-NO"/>
        </a:p>
      </dgm:t>
    </dgm:pt>
    <dgm:pt modelId="{D4DC39E4-7660-41E7-8FE4-0E23436C44E4}" type="sibTrans" cxnId="{7BE3FE2E-19C1-4A87-975D-C953B626E61C}">
      <dgm:prSet/>
      <dgm:spPr/>
      <dgm:t>
        <a:bodyPr/>
        <a:lstStyle/>
        <a:p>
          <a:endParaRPr lang="nb-NO"/>
        </a:p>
      </dgm:t>
    </dgm:pt>
    <dgm:pt modelId="{C3CE37AB-2E37-4F8F-9B86-6908227C24DC}">
      <dgm:prSet phldrT="[Tekst]" custT="1"/>
      <dgm:spPr/>
      <dgm:t>
        <a:bodyPr/>
        <a:lstStyle/>
        <a:p>
          <a:endParaRPr lang="nb-NO" sz="1200"/>
        </a:p>
        <a:p>
          <a:r>
            <a:rPr lang="nb-NO" sz="1400"/>
            <a:t>Etter at nye fylkesting </a:t>
          </a:r>
          <a:br>
            <a:rPr lang="nb-NO" sz="1400"/>
          </a:br>
          <a:r>
            <a:rPr lang="nb-NO" sz="1400"/>
            <a:t>er valgt</a:t>
          </a:r>
        </a:p>
      </dgm:t>
    </dgm:pt>
    <dgm:pt modelId="{E93F5EB9-812F-4C5A-92BB-978DC5D4FE84}" type="parTrans" cxnId="{32D0335F-B33A-4266-AE16-9A0B7F18C324}">
      <dgm:prSet/>
      <dgm:spPr/>
      <dgm:t>
        <a:bodyPr/>
        <a:lstStyle/>
        <a:p>
          <a:endParaRPr lang="nb-NO"/>
        </a:p>
      </dgm:t>
    </dgm:pt>
    <dgm:pt modelId="{EFC7A864-E3A6-4BED-8B33-8539297EEC82}" type="sibTrans" cxnId="{32D0335F-B33A-4266-AE16-9A0B7F18C324}">
      <dgm:prSet/>
      <dgm:spPr/>
      <dgm:t>
        <a:bodyPr/>
        <a:lstStyle/>
        <a:p>
          <a:endParaRPr lang="nb-NO"/>
        </a:p>
      </dgm:t>
    </dgm:pt>
    <dgm:pt modelId="{D1839D32-4E27-4DAB-9E58-1E0C9DC22CC6}">
      <dgm:prSet phldrT="[Tekst]" custT="1"/>
      <dgm:spPr/>
      <dgm:t>
        <a:bodyPr/>
        <a:lstStyle/>
        <a:p>
          <a:pPr rtl="0"/>
          <a:r>
            <a:rPr lang="nb-NO" sz="2000" b="1">
              <a:latin typeface="Calibri Light"/>
            </a:rPr>
            <a:t>Etter valg 2023 – fram til 1.januar 20</a:t>
          </a:r>
          <a:r>
            <a:rPr lang="nb-NO" sz="2000" b="1"/>
            <a:t>24</a:t>
          </a:r>
        </a:p>
      </dgm:t>
    </dgm:pt>
    <dgm:pt modelId="{3CD53065-AE1A-4700-8716-1F01CA9ABADF}" type="parTrans" cxnId="{CA57B464-2F75-476F-8E48-62AD83D35F7A}">
      <dgm:prSet/>
      <dgm:spPr/>
      <dgm:t>
        <a:bodyPr/>
        <a:lstStyle/>
        <a:p>
          <a:endParaRPr lang="nb-NO"/>
        </a:p>
      </dgm:t>
    </dgm:pt>
    <dgm:pt modelId="{F26BB17D-9754-4470-A26C-FC4EA489261F}" type="sibTrans" cxnId="{CA57B464-2F75-476F-8E48-62AD83D35F7A}">
      <dgm:prSet/>
      <dgm:spPr/>
      <dgm:t>
        <a:bodyPr/>
        <a:lstStyle/>
        <a:p>
          <a:endParaRPr lang="nb-NO"/>
        </a:p>
      </dgm:t>
    </dgm:pt>
    <dgm:pt modelId="{B804B56E-F91F-471B-86A3-66EC7527BC07}">
      <dgm:prSet phldr="0" custT="1"/>
      <dgm:spPr/>
      <dgm:t>
        <a:bodyPr/>
        <a:lstStyle/>
        <a:p>
          <a:r>
            <a:rPr lang="nb-NO" sz="1400" b="1">
              <a:latin typeface="Calibri Light"/>
            </a:rPr>
            <a:t>Etter-prosjektet</a:t>
          </a:r>
          <a:endParaRPr lang="nb-NO" sz="1100" b="1">
            <a:latin typeface="Calibri Light"/>
          </a:endParaRPr>
        </a:p>
      </dgm:t>
    </dgm:pt>
    <dgm:pt modelId="{C95EC766-521F-454D-9B0A-3C9E7565AB9A}" type="parTrans" cxnId="{B9107100-1F83-407A-9C97-DAC402E20258}">
      <dgm:prSet/>
      <dgm:spPr/>
      <dgm:t>
        <a:bodyPr/>
        <a:lstStyle/>
        <a:p>
          <a:endParaRPr lang="nb-NO"/>
        </a:p>
      </dgm:t>
    </dgm:pt>
    <dgm:pt modelId="{4E8EFEEA-9E4C-4A47-BE9E-D631B5F5A095}" type="sibTrans" cxnId="{B9107100-1F83-407A-9C97-DAC402E20258}">
      <dgm:prSet/>
      <dgm:spPr/>
      <dgm:t>
        <a:bodyPr/>
        <a:lstStyle/>
        <a:p>
          <a:endParaRPr lang="nb-NO"/>
        </a:p>
      </dgm:t>
    </dgm:pt>
    <dgm:pt modelId="{1D02512A-7188-441A-BD51-F76B97A5808F}">
      <dgm:prSet custT="1"/>
      <dgm:spPr/>
      <dgm:t>
        <a:bodyPr/>
        <a:lstStyle/>
        <a:p>
          <a:pPr rtl="0"/>
          <a:r>
            <a:rPr lang="nb-NO" sz="2000" b="1">
              <a:latin typeface="Calibri Light"/>
            </a:rPr>
            <a:t>1.Januar 2024 til ferdig avvikling av Viken</a:t>
          </a:r>
        </a:p>
      </dgm:t>
    </dgm:pt>
    <dgm:pt modelId="{770BE4FD-DE73-4132-A989-EC427F6D48E1}" type="parTrans" cxnId="{4951EB44-F119-45FF-9B3D-909B0B3CA490}">
      <dgm:prSet/>
      <dgm:spPr/>
      <dgm:t>
        <a:bodyPr/>
        <a:lstStyle/>
        <a:p>
          <a:endParaRPr lang="nb-NO"/>
        </a:p>
      </dgm:t>
    </dgm:pt>
    <dgm:pt modelId="{B795CCC5-CE37-4764-95FE-B5702744A05F}" type="sibTrans" cxnId="{4951EB44-F119-45FF-9B3D-909B0B3CA490}">
      <dgm:prSet/>
      <dgm:spPr/>
      <dgm:t>
        <a:bodyPr/>
        <a:lstStyle/>
        <a:p>
          <a:endParaRPr lang="nb-NO"/>
        </a:p>
      </dgm:t>
    </dgm:pt>
    <dgm:pt modelId="{F04BBA9E-2466-4B0F-AE13-B5F2974347F8}">
      <dgm:prSet phldrT="[Tekst]" custT="1"/>
      <dgm:spPr/>
      <dgm:t>
        <a:bodyPr/>
        <a:lstStyle/>
        <a:p>
          <a:endParaRPr lang="nb-NO" sz="1200"/>
        </a:p>
      </dgm:t>
    </dgm:pt>
    <dgm:pt modelId="{6228A813-D288-445F-8A37-35412EAB4B65}" type="parTrans" cxnId="{F8AE5A30-364A-40D0-8356-3FDD04BB5B21}">
      <dgm:prSet/>
      <dgm:spPr/>
      <dgm:t>
        <a:bodyPr/>
        <a:lstStyle/>
        <a:p>
          <a:endParaRPr lang="nb-NO"/>
        </a:p>
      </dgm:t>
    </dgm:pt>
    <dgm:pt modelId="{4378C9AF-A07E-4D61-A7A5-F953C144EB05}" type="sibTrans" cxnId="{F8AE5A30-364A-40D0-8356-3FDD04BB5B21}">
      <dgm:prSet/>
      <dgm:spPr/>
      <dgm:t>
        <a:bodyPr/>
        <a:lstStyle/>
        <a:p>
          <a:endParaRPr lang="nb-NO"/>
        </a:p>
      </dgm:t>
    </dgm:pt>
    <dgm:pt modelId="{2973838F-5279-49CD-A7D7-86459B2559E1}" type="pres">
      <dgm:prSet presAssocID="{4A2A3483-CCB5-41EB-BFFB-75B5E56A6856}" presName="linearFlow" presStyleCnt="0">
        <dgm:presLayoutVars>
          <dgm:dir/>
          <dgm:animLvl val="lvl"/>
          <dgm:resizeHandles val="exact"/>
        </dgm:presLayoutVars>
      </dgm:prSet>
      <dgm:spPr/>
    </dgm:pt>
    <dgm:pt modelId="{816C2EA9-B479-408B-9EB9-86B539D93D33}" type="pres">
      <dgm:prSet presAssocID="{FDC392A0-D2B0-4F35-89B1-EC918B929820}" presName="composite" presStyleCnt="0"/>
      <dgm:spPr/>
    </dgm:pt>
    <dgm:pt modelId="{A6865782-14E7-4D3E-A050-10DAA4552BE8}" type="pres">
      <dgm:prSet presAssocID="{FDC392A0-D2B0-4F35-89B1-EC918B92982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ACA71417-2732-4334-821A-7949F58FF2C5}" type="pres">
      <dgm:prSet presAssocID="{FDC392A0-D2B0-4F35-89B1-EC918B929820}" presName="descendantText" presStyleLbl="alignAcc1" presStyleIdx="0" presStyleCnt="4" custScaleY="100000">
        <dgm:presLayoutVars>
          <dgm:bulletEnabled val="1"/>
        </dgm:presLayoutVars>
      </dgm:prSet>
      <dgm:spPr/>
    </dgm:pt>
    <dgm:pt modelId="{00DAA403-40A7-44A3-AECB-B62A760EBD07}" type="pres">
      <dgm:prSet presAssocID="{41BB0B65-1F01-49D4-9F81-726AEEDB5087}" presName="sp" presStyleCnt="0"/>
      <dgm:spPr/>
    </dgm:pt>
    <dgm:pt modelId="{E0769BE5-6D82-483E-8B32-8E77D56118AF}" type="pres">
      <dgm:prSet presAssocID="{82B20FDA-074D-46FA-81CB-31DC45AFBC54}" presName="composite" presStyleCnt="0"/>
      <dgm:spPr/>
    </dgm:pt>
    <dgm:pt modelId="{7697FBC9-BE3D-4D02-B59F-02E432B8CD19}" type="pres">
      <dgm:prSet presAssocID="{82B20FDA-074D-46FA-81CB-31DC45AFBC54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01F698D0-A1C6-4B3D-8DBE-2DE727CE3200}" type="pres">
      <dgm:prSet presAssocID="{82B20FDA-074D-46FA-81CB-31DC45AFBC54}" presName="descendantText" presStyleLbl="alignAcc1" presStyleIdx="1" presStyleCnt="4" custScaleY="152138" custLinFactNeighborX="-222">
        <dgm:presLayoutVars>
          <dgm:bulletEnabled val="1"/>
        </dgm:presLayoutVars>
      </dgm:prSet>
      <dgm:spPr/>
    </dgm:pt>
    <dgm:pt modelId="{63B50F22-95A9-48C0-8AAA-366FA9EB7825}" type="pres">
      <dgm:prSet presAssocID="{5BC28A82-98D7-4E20-A856-B654BA1A80E0}" presName="sp" presStyleCnt="0"/>
      <dgm:spPr/>
    </dgm:pt>
    <dgm:pt modelId="{8EF45150-07CB-476D-B447-843EC3721EAE}" type="pres">
      <dgm:prSet presAssocID="{C3CE37AB-2E37-4F8F-9B86-6908227C24DC}" presName="composite" presStyleCnt="0"/>
      <dgm:spPr/>
    </dgm:pt>
    <dgm:pt modelId="{91BF3761-7905-4543-904F-66ED7C6A9287}" type="pres">
      <dgm:prSet presAssocID="{C3CE37AB-2E37-4F8F-9B86-6908227C24DC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F2DF0CBC-B631-4000-9C80-1D23758701B2}" type="pres">
      <dgm:prSet presAssocID="{C3CE37AB-2E37-4F8F-9B86-6908227C24DC}" presName="descendantText" presStyleLbl="alignAcc1" presStyleIdx="2" presStyleCnt="4">
        <dgm:presLayoutVars>
          <dgm:bulletEnabled val="1"/>
        </dgm:presLayoutVars>
      </dgm:prSet>
      <dgm:spPr/>
    </dgm:pt>
    <dgm:pt modelId="{598406FC-1101-44F6-911D-0D692F1AF081}" type="pres">
      <dgm:prSet presAssocID="{EFC7A864-E3A6-4BED-8B33-8539297EEC82}" presName="sp" presStyleCnt="0"/>
      <dgm:spPr/>
    </dgm:pt>
    <dgm:pt modelId="{286355B2-EF22-45D5-B0F0-00B969B4C24D}" type="pres">
      <dgm:prSet presAssocID="{B804B56E-F91F-471B-86A3-66EC7527BC07}" presName="composite" presStyleCnt="0"/>
      <dgm:spPr/>
    </dgm:pt>
    <dgm:pt modelId="{E07A7D4C-3B4B-45E8-A52C-4FB926C6B042}" type="pres">
      <dgm:prSet presAssocID="{B804B56E-F91F-471B-86A3-66EC7527BC07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BFD88DE9-1255-4DA3-85ED-AFA3717EF9BD}" type="pres">
      <dgm:prSet presAssocID="{B804B56E-F91F-471B-86A3-66EC7527BC07}" presName="descendantText" presStyleLbl="alignAcc1" presStyleIdx="3" presStyleCnt="4" custLinFactNeighborY="0">
        <dgm:presLayoutVars>
          <dgm:bulletEnabled val="1"/>
        </dgm:presLayoutVars>
      </dgm:prSet>
      <dgm:spPr/>
    </dgm:pt>
  </dgm:ptLst>
  <dgm:cxnLst>
    <dgm:cxn modelId="{B9107100-1F83-407A-9C97-DAC402E20258}" srcId="{4A2A3483-CCB5-41EB-BFFB-75B5E56A6856}" destId="{B804B56E-F91F-471B-86A3-66EC7527BC07}" srcOrd="3" destOrd="0" parTransId="{C95EC766-521F-454D-9B0A-3C9E7565AB9A}" sibTransId="{4E8EFEEA-9E4C-4A47-BE9E-D631B5F5A095}"/>
    <dgm:cxn modelId="{88D1CC2D-6D40-4BE6-AB40-C7B74D701A47}" srcId="{4A2A3483-CCB5-41EB-BFFB-75B5E56A6856}" destId="{82B20FDA-074D-46FA-81CB-31DC45AFBC54}" srcOrd="1" destOrd="0" parTransId="{14B1F2DC-45EC-4A4F-87B7-73006404B202}" sibTransId="{5BC28A82-98D7-4E20-A856-B654BA1A80E0}"/>
    <dgm:cxn modelId="{7BE3FE2E-19C1-4A87-975D-C953B626E61C}" srcId="{82B20FDA-074D-46FA-81CB-31DC45AFBC54}" destId="{70B5023E-CF9F-4D6F-B095-DBBF8E58F1AC}" srcOrd="0" destOrd="0" parTransId="{D96F3732-96CD-4D64-B565-856E1686A886}" sibTransId="{D4DC39E4-7660-41E7-8FE4-0E23436C44E4}"/>
    <dgm:cxn modelId="{91631F30-A3FA-4CD1-BBEC-C51823ED614E}" type="presOf" srcId="{FDC392A0-D2B0-4F35-89B1-EC918B929820}" destId="{A6865782-14E7-4D3E-A050-10DAA4552BE8}" srcOrd="0" destOrd="0" presId="urn:microsoft.com/office/officeart/2005/8/layout/chevron2"/>
    <dgm:cxn modelId="{F8AE5A30-364A-40D0-8356-3FDD04BB5B21}" srcId="{FDC392A0-D2B0-4F35-89B1-EC918B929820}" destId="{F04BBA9E-2466-4B0F-AE13-B5F2974347F8}" srcOrd="1" destOrd="0" parTransId="{6228A813-D288-445F-8A37-35412EAB4B65}" sibTransId="{4378C9AF-A07E-4D61-A7A5-F953C144EB05}"/>
    <dgm:cxn modelId="{8B8D3E36-A120-4260-AA30-A365E956E61B}" srcId="{FDC392A0-D2B0-4F35-89B1-EC918B929820}" destId="{29EEE034-7106-424C-8CD2-8C6CE62DCEB0}" srcOrd="0" destOrd="0" parTransId="{B4DA312C-CC30-47AA-BDB9-F7DE876BC94A}" sibTransId="{17FBBFB8-4EAD-434B-A740-728AA8EBC990}"/>
    <dgm:cxn modelId="{D926755E-91A1-42BE-8642-8F0D998E30C8}" type="presOf" srcId="{1D02512A-7188-441A-BD51-F76B97A5808F}" destId="{BFD88DE9-1255-4DA3-85ED-AFA3717EF9BD}" srcOrd="0" destOrd="0" presId="urn:microsoft.com/office/officeart/2005/8/layout/chevron2"/>
    <dgm:cxn modelId="{5ED9895E-1700-45AD-9CB9-73AF36928671}" type="presOf" srcId="{70B5023E-CF9F-4D6F-B095-DBBF8E58F1AC}" destId="{01F698D0-A1C6-4B3D-8DBE-2DE727CE3200}" srcOrd="0" destOrd="0" presId="urn:microsoft.com/office/officeart/2005/8/layout/chevron2"/>
    <dgm:cxn modelId="{32D0335F-B33A-4266-AE16-9A0B7F18C324}" srcId="{4A2A3483-CCB5-41EB-BFFB-75B5E56A6856}" destId="{C3CE37AB-2E37-4F8F-9B86-6908227C24DC}" srcOrd="2" destOrd="0" parTransId="{E93F5EB9-812F-4C5A-92BB-978DC5D4FE84}" sibTransId="{EFC7A864-E3A6-4BED-8B33-8539297EEC82}"/>
    <dgm:cxn modelId="{3E94EA61-CDF0-4707-A780-E5A427037E7E}" type="presOf" srcId="{4A2A3483-CCB5-41EB-BFFB-75B5E56A6856}" destId="{2973838F-5279-49CD-A7D7-86459B2559E1}" srcOrd="0" destOrd="0" presId="urn:microsoft.com/office/officeart/2005/8/layout/chevron2"/>
    <dgm:cxn modelId="{CA57B464-2F75-476F-8E48-62AD83D35F7A}" srcId="{C3CE37AB-2E37-4F8F-9B86-6908227C24DC}" destId="{D1839D32-4E27-4DAB-9E58-1E0C9DC22CC6}" srcOrd="0" destOrd="0" parTransId="{3CD53065-AE1A-4700-8716-1F01CA9ABADF}" sibTransId="{F26BB17D-9754-4470-A26C-FC4EA489261F}"/>
    <dgm:cxn modelId="{4951EB44-F119-45FF-9B3D-909B0B3CA490}" srcId="{B804B56E-F91F-471B-86A3-66EC7527BC07}" destId="{1D02512A-7188-441A-BD51-F76B97A5808F}" srcOrd="0" destOrd="0" parTransId="{770BE4FD-DE73-4132-A989-EC427F6D48E1}" sibTransId="{B795CCC5-CE37-4764-95FE-B5702744A05F}"/>
    <dgm:cxn modelId="{B456884D-334E-45D8-8315-06A89497F1A9}" type="presOf" srcId="{B804B56E-F91F-471B-86A3-66EC7527BC07}" destId="{E07A7D4C-3B4B-45E8-A52C-4FB926C6B042}" srcOrd="0" destOrd="0" presId="urn:microsoft.com/office/officeart/2005/8/layout/chevron2"/>
    <dgm:cxn modelId="{B5248C9C-71CE-4477-9099-8F7483D1BB3F}" srcId="{4A2A3483-CCB5-41EB-BFFB-75B5E56A6856}" destId="{FDC392A0-D2B0-4F35-89B1-EC918B929820}" srcOrd="0" destOrd="0" parTransId="{4EAFBFED-18F8-4D11-9F61-55B2363949AC}" sibTransId="{41BB0B65-1F01-49D4-9F81-726AEEDB5087}"/>
    <dgm:cxn modelId="{7D479FA2-C844-4EE4-B1AD-29384F7B5DBE}" type="presOf" srcId="{D1839D32-4E27-4DAB-9E58-1E0C9DC22CC6}" destId="{F2DF0CBC-B631-4000-9C80-1D23758701B2}" srcOrd="0" destOrd="0" presId="urn:microsoft.com/office/officeart/2005/8/layout/chevron2"/>
    <dgm:cxn modelId="{ED3C9BAF-0C90-4C1E-ABC4-50AFA5C1BF3F}" type="presOf" srcId="{82B20FDA-074D-46FA-81CB-31DC45AFBC54}" destId="{7697FBC9-BE3D-4D02-B59F-02E432B8CD19}" srcOrd="0" destOrd="0" presId="urn:microsoft.com/office/officeart/2005/8/layout/chevron2"/>
    <dgm:cxn modelId="{2E8342BB-54FE-411C-BEE6-433C9A476020}" type="presOf" srcId="{F04BBA9E-2466-4B0F-AE13-B5F2974347F8}" destId="{ACA71417-2732-4334-821A-7949F58FF2C5}" srcOrd="0" destOrd="1" presId="urn:microsoft.com/office/officeart/2005/8/layout/chevron2"/>
    <dgm:cxn modelId="{FBE27DF0-5AE7-4A20-A91E-6E4434CB4C9A}" type="presOf" srcId="{C3CE37AB-2E37-4F8F-9B86-6908227C24DC}" destId="{91BF3761-7905-4543-904F-66ED7C6A9287}" srcOrd="0" destOrd="0" presId="urn:microsoft.com/office/officeart/2005/8/layout/chevron2"/>
    <dgm:cxn modelId="{4B7EE0FD-3B25-490C-B187-20E64894BAF7}" type="presOf" srcId="{29EEE034-7106-424C-8CD2-8C6CE62DCEB0}" destId="{ACA71417-2732-4334-821A-7949F58FF2C5}" srcOrd="0" destOrd="0" presId="urn:microsoft.com/office/officeart/2005/8/layout/chevron2"/>
    <dgm:cxn modelId="{36A0BAA1-DF16-4776-92A5-317CD530DFEA}" type="presParOf" srcId="{2973838F-5279-49CD-A7D7-86459B2559E1}" destId="{816C2EA9-B479-408B-9EB9-86B539D93D33}" srcOrd="0" destOrd="0" presId="urn:microsoft.com/office/officeart/2005/8/layout/chevron2"/>
    <dgm:cxn modelId="{6BC915D9-0E8B-48E7-ACA5-4170F00EE7A9}" type="presParOf" srcId="{816C2EA9-B479-408B-9EB9-86B539D93D33}" destId="{A6865782-14E7-4D3E-A050-10DAA4552BE8}" srcOrd="0" destOrd="0" presId="urn:microsoft.com/office/officeart/2005/8/layout/chevron2"/>
    <dgm:cxn modelId="{A98C23EE-FBCA-445A-B34C-DA10AFCCADAA}" type="presParOf" srcId="{816C2EA9-B479-408B-9EB9-86B539D93D33}" destId="{ACA71417-2732-4334-821A-7949F58FF2C5}" srcOrd="1" destOrd="0" presId="urn:microsoft.com/office/officeart/2005/8/layout/chevron2"/>
    <dgm:cxn modelId="{050E5259-6FB4-4199-85FF-679AC4D67FF0}" type="presParOf" srcId="{2973838F-5279-49CD-A7D7-86459B2559E1}" destId="{00DAA403-40A7-44A3-AECB-B62A760EBD07}" srcOrd="1" destOrd="0" presId="urn:microsoft.com/office/officeart/2005/8/layout/chevron2"/>
    <dgm:cxn modelId="{7D3C2741-D862-4876-AFDA-1303B99C4FD4}" type="presParOf" srcId="{2973838F-5279-49CD-A7D7-86459B2559E1}" destId="{E0769BE5-6D82-483E-8B32-8E77D56118AF}" srcOrd="2" destOrd="0" presId="urn:microsoft.com/office/officeart/2005/8/layout/chevron2"/>
    <dgm:cxn modelId="{7505EBFB-7E61-4CD4-A625-F50B74664C97}" type="presParOf" srcId="{E0769BE5-6D82-483E-8B32-8E77D56118AF}" destId="{7697FBC9-BE3D-4D02-B59F-02E432B8CD19}" srcOrd="0" destOrd="0" presId="urn:microsoft.com/office/officeart/2005/8/layout/chevron2"/>
    <dgm:cxn modelId="{D98CCE8C-2C80-4DF9-BC5F-7B62162A114E}" type="presParOf" srcId="{E0769BE5-6D82-483E-8B32-8E77D56118AF}" destId="{01F698D0-A1C6-4B3D-8DBE-2DE727CE3200}" srcOrd="1" destOrd="0" presId="urn:microsoft.com/office/officeart/2005/8/layout/chevron2"/>
    <dgm:cxn modelId="{7AF26827-FC98-4467-ACC4-F51E1CC49E3C}" type="presParOf" srcId="{2973838F-5279-49CD-A7D7-86459B2559E1}" destId="{63B50F22-95A9-48C0-8AAA-366FA9EB7825}" srcOrd="3" destOrd="0" presId="urn:microsoft.com/office/officeart/2005/8/layout/chevron2"/>
    <dgm:cxn modelId="{17670480-F4CA-40CF-9856-F177554323A6}" type="presParOf" srcId="{2973838F-5279-49CD-A7D7-86459B2559E1}" destId="{8EF45150-07CB-476D-B447-843EC3721EAE}" srcOrd="4" destOrd="0" presId="urn:microsoft.com/office/officeart/2005/8/layout/chevron2"/>
    <dgm:cxn modelId="{033E661B-E96B-4AB8-A951-819AD46679F7}" type="presParOf" srcId="{8EF45150-07CB-476D-B447-843EC3721EAE}" destId="{91BF3761-7905-4543-904F-66ED7C6A9287}" srcOrd="0" destOrd="0" presId="urn:microsoft.com/office/officeart/2005/8/layout/chevron2"/>
    <dgm:cxn modelId="{056146B9-3F09-41CC-AD58-606CF5F0BB10}" type="presParOf" srcId="{8EF45150-07CB-476D-B447-843EC3721EAE}" destId="{F2DF0CBC-B631-4000-9C80-1D23758701B2}" srcOrd="1" destOrd="0" presId="urn:microsoft.com/office/officeart/2005/8/layout/chevron2"/>
    <dgm:cxn modelId="{C49F1E2C-34A1-4BB3-8C5F-2AFEE79CC761}" type="presParOf" srcId="{2973838F-5279-49CD-A7D7-86459B2559E1}" destId="{598406FC-1101-44F6-911D-0D692F1AF081}" srcOrd="5" destOrd="0" presId="urn:microsoft.com/office/officeart/2005/8/layout/chevron2"/>
    <dgm:cxn modelId="{BD0308A0-10E1-4E41-A05B-0128D7C84E3C}" type="presParOf" srcId="{2973838F-5279-49CD-A7D7-86459B2559E1}" destId="{286355B2-EF22-45D5-B0F0-00B969B4C24D}" srcOrd="6" destOrd="0" presId="urn:microsoft.com/office/officeart/2005/8/layout/chevron2"/>
    <dgm:cxn modelId="{166E5027-8DFF-4FF5-8FB0-4D79EEC51DF7}" type="presParOf" srcId="{286355B2-EF22-45D5-B0F0-00B969B4C24D}" destId="{E07A7D4C-3B4B-45E8-A52C-4FB926C6B042}" srcOrd="0" destOrd="0" presId="urn:microsoft.com/office/officeart/2005/8/layout/chevron2"/>
    <dgm:cxn modelId="{41AF097B-E482-4159-B1E6-DEAD2D28CFD5}" type="presParOf" srcId="{286355B2-EF22-45D5-B0F0-00B969B4C24D}" destId="{BFD88DE9-1255-4DA3-85ED-AFA3717EF9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65782-14E7-4D3E-A050-10DAA4552BE8}">
      <dsp:nvSpPr>
        <dsp:cNvPr id="0" name=""/>
        <dsp:cNvSpPr/>
      </dsp:nvSpPr>
      <dsp:spPr>
        <a:xfrm rot="5400000">
          <a:off x="-189945" y="194168"/>
          <a:ext cx="1266305" cy="8864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b="1" kern="1200"/>
            <a:t>Pre-</a:t>
          </a:r>
          <a:br>
            <a:rPr lang="nb-NO" sz="1400" b="1" kern="1200"/>
          </a:br>
          <a:r>
            <a:rPr lang="nb-NO" sz="1400" b="1" kern="1200"/>
            <a:t>prosjekt</a:t>
          </a:r>
          <a:endParaRPr lang="nb-NO" sz="800" b="1" kern="1200"/>
        </a:p>
      </dsp:txBody>
      <dsp:txXfrm rot="-5400000">
        <a:off x="2" y="447429"/>
        <a:ext cx="886413" cy="379892"/>
      </dsp:txXfrm>
    </dsp:sp>
    <dsp:sp modelId="{ACA71417-2732-4334-821A-7949F58FF2C5}">
      <dsp:nvSpPr>
        <dsp:cNvPr id="0" name=""/>
        <dsp:cNvSpPr/>
      </dsp:nvSpPr>
      <dsp:spPr>
        <a:xfrm rot="5400000">
          <a:off x="5493841" y="-4603205"/>
          <a:ext cx="823531" cy="10038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000" b="1" kern="1200"/>
            <a:t>25. Februar  til  </a:t>
          </a:r>
          <a:r>
            <a:rPr lang="nb-NO" sz="2000" b="1" kern="1200" err="1"/>
            <a:t>ca</a:t>
          </a:r>
          <a:r>
            <a:rPr lang="nb-NO" sz="2000" b="1" kern="1200"/>
            <a:t> </a:t>
          </a:r>
          <a:r>
            <a:rPr lang="nb-NO" sz="2000" b="1" kern="1200">
              <a:latin typeface="Calibri Light"/>
            </a:rPr>
            <a:t>August  - 2022</a:t>
          </a:r>
          <a:endParaRPr lang="nb-NO" sz="2000" b="1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200" kern="1200"/>
        </a:p>
      </dsp:txBody>
      <dsp:txXfrm rot="-5400000">
        <a:off x="886414" y="44423"/>
        <a:ext cx="9998186" cy="743129"/>
      </dsp:txXfrm>
    </dsp:sp>
    <dsp:sp modelId="{7697FBC9-BE3D-4D02-B59F-02E432B8CD19}">
      <dsp:nvSpPr>
        <dsp:cNvPr id="0" name=""/>
        <dsp:cNvSpPr/>
      </dsp:nvSpPr>
      <dsp:spPr>
        <a:xfrm rot="5400000">
          <a:off x="-189945" y="1535770"/>
          <a:ext cx="1266305" cy="8864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b="1" kern="1200"/>
            <a:t>Hoved-</a:t>
          </a:r>
          <a:br>
            <a:rPr lang="nb-NO" sz="1400" b="1" kern="1200"/>
          </a:br>
          <a:r>
            <a:rPr lang="nb-NO" sz="1400" b="1" kern="1200"/>
            <a:t>prosjekt</a:t>
          </a:r>
          <a:endParaRPr lang="nb-NO" sz="900" b="1" kern="1200"/>
        </a:p>
      </dsp:txBody>
      <dsp:txXfrm rot="-5400000">
        <a:off x="2" y="1789031"/>
        <a:ext cx="886413" cy="379892"/>
      </dsp:txXfrm>
    </dsp:sp>
    <dsp:sp modelId="{01F698D0-A1C6-4B3D-8DBE-2DE727CE3200}">
      <dsp:nvSpPr>
        <dsp:cNvPr id="0" name=""/>
        <dsp:cNvSpPr/>
      </dsp:nvSpPr>
      <dsp:spPr>
        <a:xfrm rot="5400000">
          <a:off x="5257199" y="-3261819"/>
          <a:ext cx="1252245" cy="10038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000" b="1" kern="1200">
              <a:latin typeface="Calibri Light"/>
            </a:rPr>
            <a:t>August/September 2022 </a:t>
          </a:r>
          <a:r>
            <a:rPr lang="nb-NO" sz="2400" b="1" kern="1200">
              <a:latin typeface="Calibri Light"/>
            </a:rPr>
            <a:t>til</a:t>
          </a:r>
          <a:r>
            <a:rPr lang="nb-NO" sz="2000" b="1" kern="1200">
              <a:latin typeface="Calibri Light"/>
            </a:rPr>
            <a:t>  valg høsten 2023</a:t>
          </a:r>
          <a:endParaRPr lang="nb-NO" sz="2000" b="1" kern="1200"/>
        </a:p>
      </dsp:txBody>
      <dsp:txXfrm rot="-5400000">
        <a:off x="864128" y="1192382"/>
        <a:ext cx="9977257" cy="1129985"/>
      </dsp:txXfrm>
    </dsp:sp>
    <dsp:sp modelId="{91BF3761-7905-4543-904F-66ED7C6A9287}">
      <dsp:nvSpPr>
        <dsp:cNvPr id="0" name=""/>
        <dsp:cNvSpPr/>
      </dsp:nvSpPr>
      <dsp:spPr>
        <a:xfrm rot="5400000">
          <a:off x="-189945" y="2662799"/>
          <a:ext cx="1266305" cy="8864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200" kern="120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Etter at nye fylkesting </a:t>
          </a:r>
          <a:br>
            <a:rPr lang="nb-NO" sz="1400" kern="1200"/>
          </a:br>
          <a:r>
            <a:rPr lang="nb-NO" sz="1400" kern="1200"/>
            <a:t>er valgt</a:t>
          </a:r>
        </a:p>
      </dsp:txBody>
      <dsp:txXfrm rot="-5400000">
        <a:off x="2" y="2916060"/>
        <a:ext cx="886413" cy="379892"/>
      </dsp:txXfrm>
    </dsp:sp>
    <dsp:sp modelId="{F2DF0CBC-B631-4000-9C80-1D23758701B2}">
      <dsp:nvSpPr>
        <dsp:cNvPr id="0" name=""/>
        <dsp:cNvSpPr/>
      </dsp:nvSpPr>
      <dsp:spPr>
        <a:xfrm rot="5400000">
          <a:off x="5494058" y="-2134790"/>
          <a:ext cx="823098" cy="10038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000" b="1" kern="1200">
              <a:latin typeface="Calibri Light"/>
            </a:rPr>
            <a:t>Etter valg 2023 – fram til 1.januar 20</a:t>
          </a:r>
          <a:r>
            <a:rPr lang="nb-NO" sz="2000" b="1" kern="1200"/>
            <a:t>24</a:t>
          </a:r>
        </a:p>
      </dsp:txBody>
      <dsp:txXfrm rot="-5400000">
        <a:off x="886414" y="2513034"/>
        <a:ext cx="9998207" cy="742738"/>
      </dsp:txXfrm>
    </dsp:sp>
    <dsp:sp modelId="{E07A7D4C-3B4B-45E8-A52C-4FB926C6B042}">
      <dsp:nvSpPr>
        <dsp:cNvPr id="0" name=""/>
        <dsp:cNvSpPr/>
      </dsp:nvSpPr>
      <dsp:spPr>
        <a:xfrm rot="5400000">
          <a:off x="-189945" y="3789827"/>
          <a:ext cx="1266305" cy="8864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b="1" kern="1200">
              <a:latin typeface="Calibri Light"/>
            </a:rPr>
            <a:t>Etter-prosjektet</a:t>
          </a:r>
          <a:endParaRPr lang="nb-NO" sz="1100" b="1" kern="1200">
            <a:latin typeface="Calibri Light"/>
          </a:endParaRPr>
        </a:p>
      </dsp:txBody>
      <dsp:txXfrm rot="-5400000">
        <a:off x="2" y="4043088"/>
        <a:ext cx="886413" cy="379892"/>
      </dsp:txXfrm>
    </dsp:sp>
    <dsp:sp modelId="{BFD88DE9-1255-4DA3-85ED-AFA3717EF9BD}">
      <dsp:nvSpPr>
        <dsp:cNvPr id="0" name=""/>
        <dsp:cNvSpPr/>
      </dsp:nvSpPr>
      <dsp:spPr>
        <a:xfrm rot="5400000">
          <a:off x="5494058" y="-1007762"/>
          <a:ext cx="823098" cy="10038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000" b="1" kern="1200">
              <a:latin typeface="Calibri Light"/>
            </a:rPr>
            <a:t>1.Januar 2024 til ferdig avvikling av Viken</a:t>
          </a:r>
        </a:p>
      </dsp:txBody>
      <dsp:txXfrm rot="-5400000">
        <a:off x="886414" y="3640062"/>
        <a:ext cx="9998207" cy="742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2B1F2-2AE4-4B8A-9A3D-3673D09189DF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8A530-C67C-4509-87AF-50F352C808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9121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4174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6191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061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3666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14FE2D-260D-40A1-B6EF-494826E96146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448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14FE2D-260D-40A1-B6EF-494826E96146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967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726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4422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21575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34671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4989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9695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42568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9989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4762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96589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57472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20029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Kommer en oppdatert offisiell liste i juni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55345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94CCD7-77F9-4548-8630-263C79308F62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2517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3C1FED-2CFF-4BF1-B5B2-CAAAB52A3174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0053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3C1FED-2CFF-4BF1-B5B2-CAAAB52A3174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67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241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cs typeface="Calibri"/>
              </a:rPr>
              <a:t>Knytt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marssak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 err="1">
                <a:cs typeface="Calibri"/>
              </a:rPr>
              <a:t>Hva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har</a:t>
            </a:r>
            <a:r>
              <a:rPr lang="en-US">
                <a:cs typeface="Calibri"/>
              </a:rPr>
              <a:t> vi </a:t>
            </a:r>
            <a:r>
              <a:rPr lang="en-US" err="1">
                <a:cs typeface="Calibri"/>
              </a:rPr>
              <a:t>skjedd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før</a:t>
            </a:r>
            <a:r>
              <a:rPr lang="en-US">
                <a:cs typeface="Calibri"/>
              </a:rPr>
              <a:t> vi </a:t>
            </a:r>
            <a:r>
              <a:rPr lang="en-US" err="1">
                <a:cs typeface="Calibri"/>
              </a:rPr>
              <a:t>har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kommet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fase</a:t>
            </a:r>
            <a:r>
              <a:rPr lang="en-US">
                <a:cs typeface="Calibri"/>
              </a:rPr>
              <a:t> 1 </a:t>
            </a:r>
            <a:r>
              <a:rPr lang="en-US" err="1">
                <a:cs typeface="Calibri"/>
              </a:rPr>
              <a:t>som</a:t>
            </a:r>
            <a:r>
              <a:rPr lang="en-US">
                <a:cs typeface="Calibri"/>
              </a:rPr>
              <a:t> er </a:t>
            </a:r>
            <a:r>
              <a:rPr lang="en-US" err="1">
                <a:cs typeface="Calibri"/>
              </a:rPr>
              <a:t>preprosjekt</a:t>
            </a:r>
            <a:r>
              <a:rPr lang="en-US">
                <a:cs typeface="Calibri"/>
              </a:rPr>
              <a:t>:</a:t>
            </a:r>
          </a:p>
          <a:p>
            <a:pPr marL="228600" indent="-228600">
              <a:buAutoNum type="arabicPeriod"/>
            </a:pPr>
            <a:r>
              <a:rPr lang="en-US">
                <a:cs typeface="Calibri"/>
              </a:rPr>
              <a:t>Det var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tverrfaglig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administrativ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gruppe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som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jobbet</a:t>
            </a:r>
            <a:r>
              <a:rPr lang="en-US">
                <a:cs typeface="Calibri"/>
              </a:rPr>
              <a:t> med den administrative </a:t>
            </a:r>
            <a:r>
              <a:rPr lang="en-US" err="1">
                <a:cs typeface="Calibri"/>
              </a:rPr>
              <a:t>rapporten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som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fulgte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oppdelingssaken</a:t>
            </a:r>
            <a:r>
              <a:rPr lang="en-US">
                <a:cs typeface="Calibri"/>
              </a:rPr>
              <a:t>.</a:t>
            </a:r>
          </a:p>
          <a:p>
            <a:pPr marL="228600" indent="-228600">
              <a:buAutoNum type="arabicPeriod"/>
            </a:pPr>
            <a:r>
              <a:rPr lang="en-US" err="1">
                <a:cs typeface="Calibri"/>
              </a:rPr>
              <a:t>Gjennomført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risiko</a:t>
            </a:r>
            <a:r>
              <a:rPr lang="en-US">
                <a:cs typeface="Calibri"/>
              </a:rPr>
              <a:t> og </a:t>
            </a:r>
            <a:r>
              <a:rPr lang="en-US" err="1">
                <a:cs typeface="Calibri"/>
              </a:rPr>
              <a:t>sårsbarhetsanalyse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som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vedlegg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saken</a:t>
            </a:r>
            <a:r>
              <a:rPr lang="en-US">
                <a:cs typeface="Calibri"/>
              </a:rPr>
              <a:t> og </a:t>
            </a:r>
            <a:r>
              <a:rPr lang="en-US" err="1">
                <a:cs typeface="Calibri"/>
              </a:rPr>
              <a:t>som</a:t>
            </a:r>
            <a:r>
              <a:rPr lang="en-US">
                <a:cs typeface="Calibri"/>
              </a:rPr>
              <a:t> er </a:t>
            </a:r>
            <a:r>
              <a:rPr lang="en-US" err="1">
                <a:cs typeface="Calibri"/>
              </a:rPr>
              <a:t>fulgt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opp</a:t>
            </a:r>
            <a:r>
              <a:rPr lang="en-US">
                <a:cs typeface="Calibri"/>
              </a:rPr>
              <a:t> I HAMU 25. </a:t>
            </a:r>
            <a:r>
              <a:rPr lang="en-US" err="1">
                <a:cs typeface="Calibri"/>
              </a:rPr>
              <a:t>februar</a:t>
            </a:r>
            <a:endParaRPr lang="en-US">
              <a:cs typeface="Calibri"/>
            </a:endParaRPr>
          </a:p>
          <a:p>
            <a:pPr marL="228600" indent="-228600">
              <a:buAutoNum type="arabicPeriod"/>
            </a:pPr>
            <a:r>
              <a:rPr lang="en-US">
                <a:cs typeface="Calibri"/>
              </a:rPr>
              <a:t>Viken </a:t>
            </a:r>
            <a:r>
              <a:rPr lang="en-US" err="1">
                <a:cs typeface="Calibri"/>
              </a:rPr>
              <a:t>ledergruppe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drøftet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før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jul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skisser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organisering</a:t>
            </a:r>
            <a:r>
              <a:rPr lang="en-US">
                <a:cs typeface="Calibri"/>
              </a:rPr>
              <a:t> av </a:t>
            </a:r>
            <a:r>
              <a:rPr lang="en-US" err="1">
                <a:cs typeface="Calibri"/>
              </a:rPr>
              <a:t>prosjektet</a:t>
            </a:r>
            <a:r>
              <a:rPr lang="en-US">
                <a:cs typeface="Calibri"/>
              </a:rPr>
              <a:t>, og </a:t>
            </a:r>
            <a:r>
              <a:rPr lang="en-US" err="1">
                <a:cs typeface="Calibri"/>
              </a:rPr>
              <a:t>dette</a:t>
            </a:r>
            <a:r>
              <a:rPr lang="en-US">
                <a:cs typeface="Calibri"/>
              </a:rPr>
              <a:t> er </a:t>
            </a:r>
            <a:r>
              <a:rPr lang="en-US" err="1">
                <a:cs typeface="Calibri"/>
              </a:rPr>
              <a:t>videreutviklet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perioden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fra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nyttår</a:t>
            </a:r>
            <a:r>
              <a:rPr lang="en-US">
                <a:cs typeface="Calibri"/>
              </a:rPr>
              <a:t> og </a:t>
            </a:r>
            <a:r>
              <a:rPr lang="en-US" err="1">
                <a:cs typeface="Calibri"/>
              </a:rPr>
              <a:t>fram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dags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dato</a:t>
            </a:r>
            <a:endParaRPr lang="en-US">
              <a:cs typeface="Calibri"/>
            </a:endParaRPr>
          </a:p>
          <a:p>
            <a:pPr marL="228600" indent="-228600">
              <a:buAutoNum type="arabicPeriod"/>
            </a:pPr>
            <a:r>
              <a:rPr lang="en-US" err="1">
                <a:cs typeface="Calibri"/>
              </a:rPr>
              <a:t>Tett</a:t>
            </a:r>
            <a:r>
              <a:rPr lang="en-US">
                <a:cs typeface="Calibri"/>
              </a:rPr>
              <a:t> dialog med </a:t>
            </a:r>
            <a:r>
              <a:rPr lang="en-US" err="1">
                <a:cs typeface="Calibri"/>
              </a:rPr>
              <a:t>vernetjenesten</a:t>
            </a:r>
            <a:r>
              <a:rPr lang="en-US">
                <a:cs typeface="Calibri"/>
              </a:rPr>
              <a:t> og </a:t>
            </a:r>
            <a:r>
              <a:rPr lang="en-US" err="1">
                <a:cs typeface="Calibri"/>
              </a:rPr>
              <a:t>arbeidstakerorganisasjonene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perioden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fra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etter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valget</a:t>
            </a:r>
            <a:r>
              <a:rPr lang="en-US">
                <a:cs typeface="Calibri"/>
              </a:rPr>
              <a:t> og de </a:t>
            </a:r>
            <a:r>
              <a:rPr lang="en-US" err="1">
                <a:cs typeface="Calibri"/>
              </a:rPr>
              <a:t>samme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gruppene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har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drøftet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saken</a:t>
            </a:r>
            <a:r>
              <a:rPr lang="en-US">
                <a:cs typeface="Calibri"/>
              </a:rPr>
              <a:t> og </a:t>
            </a:r>
            <a:r>
              <a:rPr lang="en-US" err="1">
                <a:cs typeface="Calibri"/>
              </a:rPr>
              <a:t>deltatt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høringer</a:t>
            </a:r>
            <a:endParaRPr lang="en-US">
              <a:cs typeface="Calibri"/>
            </a:endParaRPr>
          </a:p>
          <a:p>
            <a:pPr marL="228600" indent="-228600">
              <a:buAutoNum type="arabicPeriod"/>
            </a:pPr>
            <a:r>
              <a:rPr lang="en-US" err="1">
                <a:cs typeface="Calibri"/>
              </a:rPr>
              <a:t>Styrket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ledere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Viken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å </a:t>
            </a:r>
            <a:r>
              <a:rPr lang="en-US" err="1">
                <a:cs typeface="Calibri"/>
              </a:rPr>
              <a:t>være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gode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ledere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endringsarbeidet</a:t>
            </a:r>
            <a:endParaRPr lang="en-US">
              <a:cs typeface="Calibri"/>
            </a:endParaRPr>
          </a:p>
          <a:p>
            <a:pPr marL="228600" indent="-228600">
              <a:buAutoNum type="arabicPeriod"/>
            </a:pPr>
            <a:r>
              <a:rPr lang="en-US" err="1">
                <a:cs typeface="Calibri"/>
              </a:rPr>
              <a:t>Gjennomført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informasjonsmøter</a:t>
            </a:r>
            <a:r>
              <a:rPr lang="en-US">
                <a:cs typeface="Calibri"/>
              </a:rPr>
              <a:t> for </a:t>
            </a:r>
            <a:r>
              <a:rPr lang="en-US" err="1">
                <a:cs typeface="Calibri"/>
              </a:rPr>
              <a:t>ledere</a:t>
            </a:r>
            <a:r>
              <a:rPr lang="en-US">
                <a:cs typeface="Calibri"/>
              </a:rPr>
              <a:t> og </a:t>
            </a:r>
            <a:r>
              <a:rPr lang="en-US" err="1">
                <a:cs typeface="Calibri"/>
              </a:rPr>
              <a:t>som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allmøter</a:t>
            </a:r>
            <a:endParaRPr lang="en-US">
              <a:cs typeface="Calibri"/>
            </a:endParaRPr>
          </a:p>
          <a:p>
            <a:pPr marL="228600" indent="-228600">
              <a:buAutoNum type="arabicPeriod"/>
            </a:pPr>
            <a:r>
              <a:rPr lang="en-US" err="1">
                <a:cs typeface="Calibri"/>
              </a:rPr>
              <a:t>Svart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ut</a:t>
            </a:r>
            <a:r>
              <a:rPr lang="en-US">
                <a:cs typeface="Calibri"/>
              </a:rPr>
              <a:t> mange </a:t>
            </a:r>
            <a:r>
              <a:rPr lang="en-US" err="1">
                <a:cs typeface="Calibri"/>
              </a:rPr>
              <a:t>sprøsmål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fylkestingets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medlemmer</a:t>
            </a:r>
            <a:r>
              <a:rPr lang="en-US">
                <a:cs typeface="Calibri"/>
              </a:rPr>
              <a:t> og media om </a:t>
            </a:r>
            <a:r>
              <a:rPr lang="en-US" err="1">
                <a:cs typeface="Calibri"/>
              </a:rPr>
              <a:t>delingssaken</a:t>
            </a:r>
            <a:endParaRPr lang="en-US">
              <a:cs typeface="Calibri"/>
            </a:endParaRPr>
          </a:p>
          <a:p>
            <a:pPr marL="228600" indent="-228600">
              <a:buAutoNum type="arabicPeriod"/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077F60-2C51-4C36-A15C-61F96012BFD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7602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7455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762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85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3656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C7F7A-C1E5-4767-96FF-2A0A1CDCC5A4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2326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 descr="Et bilde som inneholder lys&#10;&#10;Automatisk generert beskrivelse">
            <a:extLst>
              <a:ext uri="{FF2B5EF4-FFF2-40B4-BE49-F238E27FC236}">
                <a16:creationId xmlns:a16="http://schemas.microsoft.com/office/drawing/2014/main" id="{1EC0E4C4-3BBA-4C52-A3A7-75BE9130C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" y="284"/>
            <a:ext cx="12190230" cy="6857433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CB6844EF-DB8E-4AF9-9F34-9CDDDD85BE8D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Bilde 14" descr="Et bilde som inneholder lys&#10;&#10;Automatisk generert beskrivelse">
            <a:extLst>
              <a:ext uri="{FF2B5EF4-FFF2-40B4-BE49-F238E27FC236}">
                <a16:creationId xmlns:a16="http://schemas.microsoft.com/office/drawing/2014/main" id="{AB4C1311-1974-4179-8BD1-FE25B1F15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7"/>
            <a:ext cx="12190230" cy="6857433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25FB16F1-1EE8-4D3B-88A2-A493557A1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92702"/>
            <a:ext cx="10515601" cy="211578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256FE78-5F53-46CA-9941-9ADDB6216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200560"/>
            <a:ext cx="10515601" cy="13855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CF3C85-6C0C-45C2-8DDB-743694BB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83DEDF-007E-439E-B245-CB326C4BBF91}" type="datetimeFigureOut">
              <a:rPr lang="nb-NO" smtClean="0"/>
              <a:pPr/>
              <a:t>12.10.2022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6F66373-3B7B-4945-868B-05809A950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F2FE77-5F61-4B30-AF9D-2B98FEEE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8F3F8D-13D9-476F-8913-874048E624AA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574CA816-F730-4DAD-B5DE-49C4F8E97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5030" y="793899"/>
            <a:ext cx="2050650" cy="606747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E0B9ACA4-99F9-4DE7-A0F2-D1E1F41FCEBD}"/>
              </a:ext>
            </a:extLst>
          </p:cNvPr>
          <p:cNvSpPr txBox="1"/>
          <p:nvPr/>
        </p:nvSpPr>
        <p:spPr>
          <a:xfrm>
            <a:off x="838199" y="5935013"/>
            <a:ext cx="2743200" cy="38087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nb-NO" sz="1875" b="1" dirty="0">
                <a:solidFill>
                  <a:schemeClr val="lt1"/>
                </a:solidFill>
                <a:latin typeface="+mn-lt"/>
              </a:rPr>
              <a:t>Viken viser vei.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2AB60E0-ADDB-4CF6-84A2-C5CE855FEB70}"/>
              </a:ext>
            </a:extLst>
          </p:cNvPr>
          <p:cNvSpPr txBox="1"/>
          <p:nvPr/>
        </p:nvSpPr>
        <p:spPr>
          <a:xfrm>
            <a:off x="8610601" y="5935013"/>
            <a:ext cx="2743200" cy="38087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nb-NO" sz="1875" b="1" dirty="0">
                <a:solidFill>
                  <a:schemeClr val="lt1"/>
                </a:solidFill>
                <a:latin typeface="+mn-lt"/>
              </a:rPr>
              <a:t>viken.no</a:t>
            </a:r>
          </a:p>
        </p:txBody>
      </p:sp>
    </p:spTree>
    <p:extLst>
      <p:ext uri="{BB962C8B-B14F-4D97-AF65-F5344CB8AC3E}">
        <p14:creationId xmlns:p14="http://schemas.microsoft.com/office/powerpoint/2010/main" val="163450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334198-4568-488A-88BD-EEE420951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D93029-CD10-450F-B4B1-31547DB59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D4D657-277E-430F-AD81-03D6A935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AA2AE-3FE1-4D65-9C63-D2F1A5FC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19F7687-F855-4031-93D1-879D49FA8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868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87B7BD8-5887-4FF4-B567-EBDCF8FF5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24D446-5067-4070-9143-D3CBF006D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2479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3781F3-6661-475A-8536-46928C32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AD5D99-365A-47E3-8D37-E8EDE300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ECA96E-82E9-4C13-BD84-9E9C0908A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3404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e med teks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FEAEB1-8C63-49EB-BE5E-EE8BCDD77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435" y="690342"/>
            <a:ext cx="5818665" cy="634789"/>
          </a:xfrm>
        </p:spPr>
        <p:txBody>
          <a:bodyPr lIns="0" tIns="0" rIns="0" bIns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36B4A9-0FBB-4B0C-B442-0C3235633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435" y="2304700"/>
            <a:ext cx="5818665" cy="3148517"/>
          </a:xfr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9B9117-300E-4182-A5DF-A863D28A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r>
              <a:rPr lang="nb-NO"/>
              <a:t>Side </a:t>
            </a:r>
            <a:fld id="{FBDFE5B2-30AA-4B07-A289-8689B0294A6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7E3F2D03-051D-434B-9F84-359CC71785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7434" y="1316025"/>
            <a:ext cx="5818666" cy="461665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000">
                <a:latin typeface="+mn-lt"/>
              </a:defRPr>
            </a:lvl1pPr>
            <a:lvl2pPr marL="235744" indent="0">
              <a:buNone/>
              <a:defRPr sz="3000"/>
            </a:lvl2pPr>
            <a:lvl3pPr marL="825103" indent="0">
              <a:buNone/>
              <a:defRPr sz="3000"/>
            </a:lvl3pPr>
            <a:lvl4pPr marL="824850" indent="0">
              <a:buNone/>
              <a:defRPr sz="3000"/>
            </a:lvl4pPr>
            <a:lvl5pPr marL="824850" indent="0">
              <a:buNone/>
              <a:defRPr sz="30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bilde 9">
            <a:extLst>
              <a:ext uri="{FF2B5EF4-FFF2-40B4-BE49-F238E27FC236}">
                <a16:creationId xmlns:a16="http://schemas.microsoft.com/office/drawing/2014/main" id="{CD3E5898-0D14-4686-B4C3-0D2BF9350FB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52733" y="0"/>
            <a:ext cx="4539267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25DDBFB5-D05C-4C3D-B49A-0BAA64CB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3501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28FDC29-5F59-4FB1-AF42-258C9D118803}" type="datetime1">
              <a:rPr lang="nb-NO" smtClean="0"/>
              <a:t>12.10.2022</a:t>
            </a:fld>
            <a:endParaRPr lang="nb-NO"/>
          </a:p>
        </p:txBody>
      </p:sp>
      <p:sp>
        <p:nvSpPr>
          <p:cNvPr id="11" name="Plassholder for bunntekst 4">
            <a:extLst>
              <a:ext uri="{FF2B5EF4-FFF2-40B4-BE49-F238E27FC236}">
                <a16:creationId xmlns:a16="http://schemas.microsoft.com/office/drawing/2014/main" id="{36EDBA6A-6FFF-4127-A602-6E6701983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3501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957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930DA7-9335-4E46-9D83-420FC8BE5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CC9872-E4D6-4729-80A2-7FA451248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556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4C5C33-0EC6-416F-9FED-B905746D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E329F5-FA29-4C37-A90C-58A8BB5A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8D4DB3E-5BB2-449A-836D-41ECA9D5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9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3B996AA-813C-4393-9F52-9E67F660C37B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 descr="Et bilde som inneholder lys&#10;&#10;Automatisk generert beskrivelse">
            <a:extLst>
              <a:ext uri="{FF2B5EF4-FFF2-40B4-BE49-F238E27FC236}">
                <a16:creationId xmlns:a16="http://schemas.microsoft.com/office/drawing/2014/main" id="{0BDC3821-D527-4E0F-A98A-A81496CC3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" y="284"/>
            <a:ext cx="12190230" cy="6857433"/>
          </a:xfrm>
          <a:prstGeom prst="rect">
            <a:avLst/>
          </a:prstGeom>
        </p:spPr>
      </p:pic>
      <p:pic>
        <p:nvPicPr>
          <p:cNvPr id="10" name="Grafikk 9">
            <a:extLst>
              <a:ext uri="{FF2B5EF4-FFF2-40B4-BE49-F238E27FC236}">
                <a16:creationId xmlns:a16="http://schemas.microsoft.com/office/drawing/2014/main" id="{EEBF25F2-BB38-4E81-B282-1DE7133F2C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4550" y="5811418"/>
            <a:ext cx="1271700" cy="376271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CDF03F7-47D2-4877-AC0A-7688E621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F31CA81-E160-44B0-9B09-C692BA664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9669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DFEFA9-8ACF-4E16-90FE-BFCB7FCD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83DEDF-007E-439E-B245-CB326C4BBF91}" type="datetimeFigureOut">
              <a:rPr lang="nb-NO" smtClean="0"/>
              <a:pPr/>
              <a:t>12.10.2022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B20001-282F-4522-9EFF-D58281A0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C8F343-FEA5-4C86-82E5-14F87474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8F3F8D-13D9-476F-8913-874048E624A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087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FFB490-A0CF-49D4-8077-470CDBD42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36BB0B-C5F9-4A85-A411-E471F454B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884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987532E-3195-4ACC-86DC-E80302843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884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7F47C6B-B370-4C90-9024-AE409FC2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C0D8A6-DB8D-4804-96E0-E4C863F9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4FA741-8081-4331-A638-192B777F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979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09A8A7-6FE4-4DE0-B7AF-582FB71A8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108D989-E242-4369-936D-63DF837E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AA7E22A-E1CB-4C22-9E6C-B495F5FBF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8484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18D5030-0534-4B66-97ED-8F27E3ACC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CDC1207-99F2-4870-9FC0-404BEE62E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8484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2C29777-B62C-40C2-82A1-39E336EA9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74FBCCE-9547-42CE-B859-3D0BA2C9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4D93BC5-9A96-442F-94F8-7BC7B4E8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13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E97353-65B1-45D8-A4A1-9F999D7E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BF752D4-D5C1-4D83-A1B0-D4434A9E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E89A836-AE22-48B2-9FDE-A2E01D97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88F98E1-A198-4A85-A1A8-21B230C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180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5E71CAA-387C-408D-AAB9-5A3648D1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53FCBA4-A28C-462F-919D-93245657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EC3F32E-D2E4-488F-82C3-9767AE87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109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A373A2-8227-45DE-A8C5-70102339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C4FB4E-2108-4131-846B-367FEFC33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024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20D9D36-EE8F-45DE-9B91-9D9074555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325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DB524CA-745F-4AC4-89A5-11412CA1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508DFA5-DCEB-413C-B6DA-7EE03E9A2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7D4325A-F722-4DCD-8530-C3211F5A0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755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E7F5C5-84A2-452D-A4F4-18E325220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FB7D057-224F-4DB6-AC96-7117AE1C3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325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6564CCD-795B-454B-AB0A-D114F9E7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33FC0AB-8656-40E4-858B-E1B34FB5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5DEBF97-1FC0-4D5B-85FD-B421103F2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D3E6DAC-CCCF-4CE2-8091-8CD81CA653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0"/>
            <a:ext cx="7008812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71433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3B3E75E-2741-44D0-A59D-CE517F62942A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6390C31-2FDB-4F0F-9A34-71F2A5E9A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0148BFB-E633-4D94-BACF-7268B29C9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6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1620F2-F337-4AA8-A484-6EFDE69D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nb-NO" sz="1200" kern="1200" smtClean="0">
                <a:solidFill>
                  <a:srgbClr val="003B5C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583DEDF-007E-439E-B245-CB326C4BBF91}" type="datetimeFigureOut">
              <a:rPr lang="nb-NO" smtClean="0"/>
              <a:pPr/>
              <a:t>12.10.2022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A6F4E6-30AC-47DF-AACB-6B620CCC8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nb-NO" sz="1200" kern="1200" smtClean="0">
                <a:solidFill>
                  <a:srgbClr val="003B5C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6E93409-E736-42E8-A73A-F269D95F7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b-NO" sz="1200" kern="1200" smtClean="0">
                <a:solidFill>
                  <a:srgbClr val="003B5C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08F3F8D-13D9-476F-8913-874048E624A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F4CDA52A-4DB1-4CAF-BA43-1B18932D127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38200" y="5811700"/>
            <a:ext cx="1271700" cy="37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8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B5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B5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2400" kern="1200">
          <a:solidFill>
            <a:srgbClr val="003B5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2000" kern="1200">
          <a:solidFill>
            <a:srgbClr val="003B5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1800" kern="1200">
          <a:solidFill>
            <a:srgbClr val="003B5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1800" kern="1200">
          <a:solidFill>
            <a:srgbClr val="003B5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68_329BF5CF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E510E2-562B-A937-3376-546D29D19A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Fra Viken viser vei </a:t>
            </a:r>
            <a:r>
              <a:rPr lang="nb-NO" dirty="0">
                <a:sym typeface="Wingdings" panose="05000000000000000000" pitchFamily="2" charset="2"/>
              </a:rPr>
              <a:t></a:t>
            </a:r>
            <a:br>
              <a:rPr lang="nb-NO" dirty="0">
                <a:sym typeface="Wingdings" panose="05000000000000000000" pitchFamily="2" charset="2"/>
              </a:rPr>
            </a:br>
            <a:r>
              <a:rPr lang="nb-NO" dirty="0">
                <a:sym typeface="Wingdings" panose="05000000000000000000" pitchFamily="2" charset="2"/>
              </a:rPr>
              <a:t>veien videre for nye muligheter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8D78433-35BC-186C-2A7A-8FB7769A72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Ved leder av Geografisk utvalg Østfold</a:t>
            </a:r>
          </a:p>
          <a:p>
            <a:r>
              <a:rPr lang="nb-NO" dirty="0"/>
              <a:t>Benedicte Lund</a:t>
            </a:r>
          </a:p>
          <a:p>
            <a:r>
              <a:rPr lang="nb-NO" dirty="0"/>
              <a:t>Moss, MDG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1639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A61DE4-0F11-1B69-2A92-CE7226D6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Hovedaktiviteter Økonomiområdet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900FF7C4-8C25-4E55-CF97-44B65592C1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388039"/>
              </p:ext>
            </p:extLst>
          </p:nvPr>
        </p:nvGraphicFramePr>
        <p:xfrm>
          <a:off x="952500" y="2164397"/>
          <a:ext cx="10785844" cy="3159760"/>
        </p:xfrm>
        <a:graphic>
          <a:graphicData uri="http://schemas.openxmlformats.org/drawingml/2006/table">
            <a:tbl>
              <a:tblPr/>
              <a:tblGrid>
                <a:gridCol w="589221">
                  <a:extLst>
                    <a:ext uri="{9D8B030D-6E8A-4147-A177-3AD203B41FA5}">
                      <a16:colId xmlns:a16="http://schemas.microsoft.com/office/drawing/2014/main" val="3010131580"/>
                    </a:ext>
                  </a:extLst>
                </a:gridCol>
                <a:gridCol w="10196623">
                  <a:extLst>
                    <a:ext uri="{9D8B030D-6E8A-4147-A177-3AD203B41FA5}">
                      <a16:colId xmlns:a16="http://schemas.microsoft.com/office/drawing/2014/main" val="11402413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/>
                        <a:t>26</a:t>
                      </a:r>
                    </a:p>
                  </a:txBody>
                  <a:tcPr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Prosjektbudsjett og –regnskap</a:t>
                      </a:r>
                      <a:endParaRPr lang="nb-NO" sz="2400" b="1"/>
                    </a:p>
                  </a:txBody>
                  <a:tcPr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818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27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 dirty="0">
                          <a:solidFill>
                            <a:srgbClr val="323130"/>
                          </a:solidFill>
                          <a:effectLst/>
                        </a:rPr>
                        <a:t> Justering av prioriteringer og planer i 2022 og 2023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970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28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Årsbudsjett 2024 og økonomiplan 2024 – 2027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30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29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Prinsipper for økonomisk fordeling av eiendeler, formue og gjeld mellom de nye fylkeskommunene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14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30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Fakturahåndtering og oppfølging av leverandører og kunde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479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31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 dirty="0">
                          <a:solidFill>
                            <a:srgbClr val="323130"/>
                          </a:solidFill>
                          <a:effectLst/>
                        </a:rPr>
                        <a:t> Pensjonspørsmål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45011"/>
                  </a:ext>
                </a:extLst>
              </a:tr>
            </a:tbl>
          </a:graphicData>
        </a:graphic>
      </p:graphicFrame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D38C191-C96F-EE44-13E3-A735D8936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00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E6FA1E-0BB5-5736-242E-14D2F2125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Hovedaktiviteter Utdanning og kompetanse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33B558D9-32E9-FADD-1E1F-FF265F21D3C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2500" y="2191096"/>
          <a:ext cx="10605091" cy="934720"/>
        </p:xfrm>
        <a:graphic>
          <a:graphicData uri="http://schemas.openxmlformats.org/drawingml/2006/table">
            <a:tbl>
              <a:tblPr/>
              <a:tblGrid>
                <a:gridCol w="589221">
                  <a:extLst>
                    <a:ext uri="{9D8B030D-6E8A-4147-A177-3AD203B41FA5}">
                      <a16:colId xmlns:a16="http://schemas.microsoft.com/office/drawing/2014/main" val="990137308"/>
                    </a:ext>
                  </a:extLst>
                </a:gridCol>
                <a:gridCol w="10015870">
                  <a:extLst>
                    <a:ext uri="{9D8B030D-6E8A-4147-A177-3AD203B41FA5}">
                      <a16:colId xmlns:a16="http://schemas.microsoft.com/office/drawing/2014/main" val="23952296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32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Opplæringstilbud og inntaksordninger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248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33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Eksamen, fagprøver, prøve- og klagenemnder knyttet til videregående oppæring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422630"/>
                  </a:ext>
                </a:extLst>
              </a:tr>
            </a:tbl>
          </a:graphicData>
        </a:graphic>
      </p:graphicFrame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52D937D-4ECE-EADB-C18A-B2B8CA54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27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4C95FC-1963-8BC7-2314-FF2147B6B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Hovedaktivitet Plan, klima, miljø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CF47D210-D375-E4BF-346C-02614B2484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2500" y="2038814"/>
          <a:ext cx="5143500" cy="467360"/>
        </p:xfrm>
        <a:graphic>
          <a:graphicData uri="http://schemas.openxmlformats.org/drawingml/2006/table">
            <a:tbl>
              <a:tblPr/>
              <a:tblGrid>
                <a:gridCol w="567956">
                  <a:extLst>
                    <a:ext uri="{9D8B030D-6E8A-4147-A177-3AD203B41FA5}">
                      <a16:colId xmlns:a16="http://schemas.microsoft.com/office/drawing/2014/main" val="4110368241"/>
                    </a:ext>
                  </a:extLst>
                </a:gridCol>
                <a:gridCol w="4575544">
                  <a:extLst>
                    <a:ext uri="{9D8B030D-6E8A-4147-A177-3AD203B41FA5}">
                      <a16:colId xmlns:a16="http://schemas.microsoft.com/office/drawing/2014/main" val="23483304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34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  Regional planprosess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5153"/>
                  </a:ext>
                </a:extLst>
              </a:tr>
            </a:tbl>
          </a:graphicData>
        </a:graphic>
      </p:graphicFrame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732B843A-ECF0-3E54-A4B8-B17B6F5F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7314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B96888-F5C6-3E5C-08CB-ECD1EBC4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Fylkestingenes størrelse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4EC8ED-7060-67ED-11A6-572C34E4B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0993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nb-NO" dirty="0"/>
              <a:t>Kommuneloven fastsetter minste antall medlemmer basert på innbyggertall i fylket:</a:t>
            </a:r>
          </a:p>
          <a:p>
            <a:pPr lvl="1">
              <a:lnSpc>
                <a:spcPct val="120000"/>
              </a:lnSpc>
            </a:pPr>
            <a:r>
              <a:rPr lang="nb-NO" dirty="0"/>
              <a:t>Akershus: 	43 (51)</a:t>
            </a:r>
          </a:p>
          <a:p>
            <a:pPr lvl="1">
              <a:lnSpc>
                <a:spcPct val="120000"/>
              </a:lnSpc>
            </a:pPr>
            <a:r>
              <a:rPr lang="nb-NO" dirty="0"/>
              <a:t>Østfold: 	43</a:t>
            </a:r>
          </a:p>
          <a:p>
            <a:pPr lvl="1">
              <a:lnSpc>
                <a:spcPct val="120000"/>
              </a:lnSpc>
            </a:pPr>
            <a:r>
              <a:rPr lang="nb-NO" dirty="0"/>
              <a:t>Buskerud:	35 (47)</a:t>
            </a:r>
          </a:p>
          <a:p>
            <a:pPr>
              <a:lnSpc>
                <a:spcPct val="120000"/>
              </a:lnSpc>
            </a:pPr>
            <a:r>
              <a:rPr lang="nb-NO" dirty="0"/>
              <a:t>Fylkestingene kan velge å ha flere medlemmer enn minimumsantallet</a:t>
            </a:r>
          </a:p>
          <a:p>
            <a:pPr>
              <a:lnSpc>
                <a:spcPct val="120000"/>
              </a:lnSpc>
            </a:pPr>
            <a:r>
              <a:rPr lang="nb-NO" dirty="0"/>
              <a:t>Sist kjente antall:</a:t>
            </a:r>
          </a:p>
          <a:p>
            <a:pPr lvl="1">
              <a:lnSpc>
                <a:spcPct val="120000"/>
              </a:lnSpc>
            </a:pPr>
            <a:r>
              <a:rPr lang="da-DK" dirty="0"/>
              <a:t>Akershus:	43	</a:t>
            </a:r>
          </a:p>
          <a:p>
            <a:pPr lvl="1">
              <a:lnSpc>
                <a:spcPct val="120000"/>
              </a:lnSpc>
            </a:pPr>
            <a:r>
              <a:rPr lang="da-DK" dirty="0"/>
              <a:t>Østfold: 	35	</a:t>
            </a:r>
          </a:p>
          <a:p>
            <a:pPr lvl="1">
              <a:lnSpc>
                <a:spcPct val="120000"/>
              </a:lnSpc>
            </a:pPr>
            <a:r>
              <a:rPr lang="da-DK" dirty="0"/>
              <a:t>Buskerud:	43	</a:t>
            </a:r>
          </a:p>
          <a:p>
            <a:pPr lvl="1">
              <a:lnSpc>
                <a:spcPct val="120000"/>
              </a:lnSpc>
            </a:pPr>
            <a:r>
              <a:rPr lang="da-DK" dirty="0"/>
              <a:t>Viken fylkesting i dag: 87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8419EA1-99F6-F015-6077-77904714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8F3F8D-13D9-476F-8913-874048E624AA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3B5C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450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0D3D1FE-FA99-41F5-BD24-6DEDB577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Side </a:t>
            </a:r>
            <a:fld id="{FBDFE5B2-30AA-4B07-A289-8689B0294A66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3B5C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pic>
        <p:nvPicPr>
          <p:cNvPr id="8" name="Plassholder for bilde 7">
            <a:extLst>
              <a:ext uri="{FF2B5EF4-FFF2-40B4-BE49-F238E27FC236}">
                <a16:creationId xmlns:a16="http://schemas.microsoft.com/office/drawing/2014/main" id="{96449B09-A937-774B-8F1F-5426AA99E3F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" r="205"/>
          <a:stretch>
            <a:fillRect/>
          </a:stretch>
        </p:blipFill>
        <p:spPr>
          <a:xfrm>
            <a:off x="6301648" y="0"/>
            <a:ext cx="5890352" cy="6858000"/>
          </a:xfr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Lysbildezoom 5">
                <a:extLst>
                  <a:ext uri="{FF2B5EF4-FFF2-40B4-BE49-F238E27FC236}">
                    <a16:creationId xmlns:a16="http://schemas.microsoft.com/office/drawing/2014/main" id="{07BE2F7E-ED2B-4460-BA3F-6E6C52E5BB5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-6600504" y="3569430"/>
              <a:ext cx="3048000" cy="1714500"/>
            </p:xfrm>
            <a:graphic>
              <a:graphicData uri="http://schemas.microsoft.com/office/powerpoint/2016/slidezoom">
                <pslz:sldZm>
                  <pslz:sldZmObj sldId="272" cId="4137918534">
                    <pslz:zmPr id="{3BC0AABB-F3B3-4653-99D3-D4B9748B4A0F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Lysbildezoom 5">
                <a:extLst>
                  <a:ext uri="{FF2B5EF4-FFF2-40B4-BE49-F238E27FC236}">
                    <a16:creationId xmlns:a16="http://schemas.microsoft.com/office/drawing/2014/main" id="{07BE2F7E-ED2B-4460-BA3F-6E6C52E5BB5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6600504" y="356943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EA3FBA60-82EA-4BFE-EAAD-49E4929D9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435" y="2170323"/>
            <a:ext cx="4320830" cy="328289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b-NO" sz="4000" b="1" i="0" u="none" strike="noStrike" kern="1200" cap="none" spc="0" normalizeH="0" baseline="0" noProof="0" dirty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Calibri Light" panose="020F0302020204030204" pitchFamily="34" charset="0"/>
                <a:cs typeface="Times New Roman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b-NO" sz="4000" b="1" i="0" u="none" strike="noStrike" kern="1200" cap="none" spc="0" normalizeH="0" baseline="0" noProof="0" dirty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Calibri Light" panose="020F0302020204030204" pitchFamily="34" charset="0"/>
                <a:cs typeface="Times New Roman"/>
              </a:rPr>
              <a:t>Forskrift om deling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0268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65FCC0-ED1A-4C91-ABAB-9A1836289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kort om forskriften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698C9D-81E2-4333-A43D-ECD157F9E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Nødvendig bl.a. for </a:t>
            </a:r>
          </a:p>
          <a:p>
            <a:r>
              <a:rPr lang="nb-NO" dirty="0"/>
              <a:t>at fylkesordføreren kan innkalle til konstituerende møte</a:t>
            </a:r>
          </a:p>
          <a:p>
            <a:r>
              <a:rPr lang="nb-NO" dirty="0"/>
              <a:t>Ansettelse av nye toppledere</a:t>
            </a:r>
          </a:p>
          <a:p>
            <a:r>
              <a:rPr lang="nb-NO" dirty="0"/>
              <a:t>Valg av revisjon og sekretariat for kontrollutvalg</a:t>
            </a:r>
          </a:p>
          <a:p>
            <a:r>
              <a:rPr lang="nb-NO" dirty="0"/>
              <a:t>Forberede økonomiplan og budsjett</a:t>
            </a:r>
          </a:p>
          <a:p>
            <a:r>
              <a:rPr lang="nb-NO" dirty="0"/>
              <a:t>Hovedprinsipp for det økonomiske oppgjøret</a:t>
            </a:r>
          </a:p>
          <a:p>
            <a:r>
              <a:rPr lang="nb-NO" dirty="0"/>
              <a:t>At regional planstrategi, regionale planer og planprogram blir gjeldende for de nye fylkene til de har gjort sine egne vedtak</a:t>
            </a:r>
          </a:p>
          <a:p>
            <a:r>
              <a:rPr lang="nb-NO" dirty="0"/>
              <a:t>Avklart ansvar under valget 2023</a:t>
            </a:r>
          </a:p>
          <a:p>
            <a:r>
              <a:rPr lang="nb-NO" dirty="0"/>
              <a:t>Avklare arkivansvar</a:t>
            </a:r>
          </a:p>
          <a:p>
            <a:r>
              <a:rPr lang="nb-NO" dirty="0"/>
              <a:t>Gi Viken fylkesting kompetanse til å vedta fylkesvåpen!</a:t>
            </a:r>
          </a:p>
        </p:txBody>
      </p:sp>
    </p:spTree>
    <p:extLst>
      <p:ext uri="{BB962C8B-B14F-4D97-AF65-F5344CB8AC3E}">
        <p14:creationId xmlns:p14="http://schemas.microsoft.com/office/powerpoint/2010/main" val="2317793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0D3D1FE-FA99-41F5-BD24-6DEDB577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Side </a:t>
            </a:r>
            <a:fld id="{FBDFE5B2-30AA-4B07-A289-8689B0294A66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3B5C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pic>
        <p:nvPicPr>
          <p:cNvPr id="8" name="Plassholder for bilde 7">
            <a:extLst>
              <a:ext uri="{FF2B5EF4-FFF2-40B4-BE49-F238E27FC236}">
                <a16:creationId xmlns:a16="http://schemas.microsoft.com/office/drawing/2014/main" id="{96449B09-A937-774B-8F1F-5426AA99E3F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" r="205"/>
          <a:stretch>
            <a:fillRect/>
          </a:stretch>
        </p:blipFill>
        <p:spPr>
          <a:xfrm>
            <a:off x="6301648" y="0"/>
            <a:ext cx="5890352" cy="6858000"/>
          </a:xfr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Lysbildezoom 5">
                <a:extLst>
                  <a:ext uri="{FF2B5EF4-FFF2-40B4-BE49-F238E27FC236}">
                    <a16:creationId xmlns:a16="http://schemas.microsoft.com/office/drawing/2014/main" id="{07BE2F7E-ED2B-4460-BA3F-6E6C52E5BB5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-6600504" y="3569430"/>
              <a:ext cx="3048000" cy="1714500"/>
            </p:xfrm>
            <a:graphic>
              <a:graphicData uri="http://schemas.microsoft.com/office/powerpoint/2016/slidezoom">
                <pslz:sldZm>
                  <pslz:sldZmObj sldId="272" cId="4137918534">
                    <pslz:zmPr id="{3BC0AABB-F3B3-4653-99D3-D4B9748B4A0F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Lysbildezoom 5">
                <a:extLst>
                  <a:ext uri="{FF2B5EF4-FFF2-40B4-BE49-F238E27FC236}">
                    <a16:creationId xmlns:a16="http://schemas.microsoft.com/office/drawing/2014/main" id="{07BE2F7E-ED2B-4460-BA3F-6E6C52E5BB5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6600504" y="356943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EA3FBA60-82EA-4BFE-EAAD-49E4929D9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435" y="2170323"/>
            <a:ext cx="4812918" cy="328289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b-NO" sz="4000" b="1" i="0" u="none" strike="noStrike" kern="1200" cap="none" spc="0" normalizeH="0" baseline="0" noProof="0" dirty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Calibri Light" panose="020F0302020204030204" pitchFamily="34" charset="0"/>
                <a:cs typeface="Times New Roman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b-NO" sz="4000" b="1" i="0" u="none" strike="noStrike" kern="1200" cap="none" spc="0" normalizeH="0" baseline="0" noProof="0" dirty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Calibri Light" panose="020F0302020204030204" pitchFamily="34" charset="0"/>
                <a:cs typeface="Times New Roman"/>
              </a:rPr>
              <a:t>Forpliktende samarbeidsløsninger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2507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C8F54A-677A-B2E7-7FC4-FE252D16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900" b="1"/>
              <a:t>Forpliktende samarbeidsløsninger</a:t>
            </a:r>
            <a:br>
              <a:rPr lang="nb-NO" sz="4900" b="1"/>
            </a:br>
            <a:r>
              <a:rPr lang="nb-NO" sz="4900" b="1"/>
              <a:t>- fylkesrådets forslag til utredninger</a:t>
            </a:r>
            <a:br>
              <a:rPr lang="nb-NO" b="1"/>
            </a:b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CBE7A0-A497-15B2-D7A5-F9BC7D349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130"/>
            <a:ext cx="10515600" cy="4603898"/>
          </a:xfrm>
        </p:spPr>
        <p:txBody>
          <a:bodyPr>
            <a:normAutofit/>
          </a:bodyPr>
          <a:lstStyle/>
          <a:p>
            <a:r>
              <a:rPr lang="nb-NO" dirty="0"/>
              <a:t>Advokat</a:t>
            </a:r>
          </a:p>
          <a:p>
            <a:r>
              <a:rPr lang="nb-NO" dirty="0"/>
              <a:t>Renholds-forvaltning og utvikling</a:t>
            </a:r>
          </a:p>
          <a:p>
            <a:r>
              <a:rPr lang="nb-NO" dirty="0"/>
              <a:t>Anskaffelser</a:t>
            </a:r>
          </a:p>
          <a:p>
            <a:r>
              <a:rPr lang="nb-NO" dirty="0"/>
              <a:t>IKT-samarbeid/digitalisering</a:t>
            </a:r>
          </a:p>
          <a:p>
            <a:r>
              <a:rPr lang="nb-NO" dirty="0"/>
              <a:t>Statistikk, analyse og kart</a:t>
            </a:r>
          </a:p>
          <a:p>
            <a:r>
              <a:rPr lang="nb-NO" dirty="0"/>
              <a:t>Fagavdelingen samferdsel</a:t>
            </a:r>
          </a:p>
          <a:p>
            <a:r>
              <a:rPr lang="nb-NO" dirty="0"/>
              <a:t>Regionalt forskningsfond</a:t>
            </a:r>
          </a:p>
          <a:p>
            <a:r>
              <a:rPr lang="nb-NO" dirty="0"/>
              <a:t>Fylkesbiblioteket</a:t>
            </a:r>
          </a:p>
          <a:p>
            <a:r>
              <a:rPr lang="nb-NO" dirty="0"/>
              <a:t>Felles organisering av ombudene.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A33DA75-E4FE-089C-8E1D-7CCC5120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26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9B009A-A8FE-448C-8225-6D14F23AE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Behandling i siste møte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1D6D72-BB24-42C0-B4AF-B5CF1EBCE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Geografisk utvalg Østfold anbefaler at:</a:t>
            </a:r>
          </a:p>
          <a:p>
            <a:r>
              <a:rPr lang="nb-NO" dirty="0"/>
              <a:t>Temaene utredes enkeltvis og fremmes som egne saker til fylkestingets møte i oktober.</a:t>
            </a:r>
          </a:p>
          <a:p>
            <a:r>
              <a:rPr lang="nb-NO" dirty="0"/>
              <a:t>Fylkestinget ber kontrollutvalget sørge for utredning om fremtidig samarbeid for fylkesrevisjon og kontrollutvalgssekretariat. Det skal rådføres med geografiske utvalg i utredningen.</a:t>
            </a:r>
          </a:p>
          <a:p>
            <a:pPr marL="0" indent="0">
              <a:buNone/>
            </a:pPr>
            <a:r>
              <a:rPr lang="nb-NO" dirty="0"/>
              <a:t>Protokolltilførsel, støttet av alle, fremmet av Cecilie Agnalt (Ap): </a:t>
            </a:r>
            <a:br>
              <a:rPr lang="nb-NO" dirty="0"/>
            </a:br>
            <a:r>
              <a:rPr lang="nb-NO" dirty="0"/>
              <a:t>Vi vil samtidig presisere at vi med dette ikke tar endelig stilling til Østfolds fremtidige løsninger og vil behandle dette endelig når utredningene foreligger.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66127BD-3009-4FD0-91C6-4192D30B1CDB}"/>
              </a:ext>
            </a:extLst>
          </p:cNvPr>
          <p:cNvSpPr txBox="1"/>
          <p:nvPr/>
        </p:nvSpPr>
        <p:spPr>
          <a:xfrm>
            <a:off x="4191000" y="5400675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Lista over samarbeidsområder er ikke uttømmende</a:t>
            </a:r>
          </a:p>
        </p:txBody>
      </p:sp>
    </p:spTree>
    <p:extLst>
      <p:ext uri="{BB962C8B-B14F-4D97-AF65-F5344CB8AC3E}">
        <p14:creationId xmlns:p14="http://schemas.microsoft.com/office/powerpoint/2010/main" val="319501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749EC9-0A72-D5C8-E280-1B3CBA3D7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z="4400" b="1" i="0" u="none" strike="noStrike" kern="1200" cap="none" spc="0" normalizeH="0" baseline="0" noProof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Forpliktende samarbeidsløsninger</a:t>
            </a:r>
            <a:br>
              <a:rPr lang="nb-NO" b="1"/>
            </a:br>
            <a:r>
              <a:rPr lang="nb-NO" b="1"/>
              <a:t>- mulige organisatoriske løsninger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FAEA91-BA5E-F191-8988-B4737E216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Ifølge kommuneloven: </a:t>
            </a:r>
          </a:p>
          <a:p>
            <a:pPr lvl="1"/>
            <a:r>
              <a:rPr lang="nb-NO" dirty="0"/>
              <a:t>1. Interkommunalt politisk råd (kommuneloven kap. 18) </a:t>
            </a:r>
          </a:p>
          <a:p>
            <a:pPr lvl="1"/>
            <a:r>
              <a:rPr lang="nb-NO" dirty="0"/>
              <a:t>2. Kommunalt oppgavefellesskap (kommuneloven kap. 19) </a:t>
            </a:r>
          </a:p>
          <a:p>
            <a:pPr lvl="1"/>
            <a:r>
              <a:rPr lang="nb-NO" dirty="0"/>
              <a:t>3. Vertskommunesamarbeid (kommuneloven kap. 20) </a:t>
            </a:r>
          </a:p>
          <a:p>
            <a:pPr lvl="1"/>
            <a:r>
              <a:rPr lang="nb-NO" dirty="0"/>
              <a:t>4. Interkommunalt selskap (IKS-loven)</a:t>
            </a:r>
          </a:p>
          <a:p>
            <a:pPr lvl="1"/>
            <a:endParaRPr lang="nb-NO" dirty="0"/>
          </a:p>
          <a:p>
            <a:r>
              <a:rPr lang="nb-NO" dirty="0"/>
              <a:t>I tillegg er det også mulighet til å etablere selskaper etter aksjeselskap, samvirkeforetak og forening samt samarbeidsformer som er hjemlet i særlov.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BE06EAE-1A80-BE90-4226-99E9E5E8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256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E1C1A3-CE61-4563-F05A-9BF6B57AB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Oversikt over saker som er behandlet hittil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5EE722-4402-149A-C59D-160229327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179"/>
            <a:ext cx="10515600" cy="429872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2400" dirty="0">
                <a:latin typeface="Calibri Light"/>
                <a:ea typeface="+mn-lt"/>
                <a:cs typeface="Times New Roman"/>
              </a:rPr>
              <a:t>Omstillingsdokument</a:t>
            </a:r>
            <a:r>
              <a:rPr lang="nb-NO" sz="2400" dirty="0">
                <a:ea typeface="+mn-lt"/>
                <a:cs typeface="+mn-lt"/>
              </a:rPr>
              <a:t> gjeldende for deling av Viken fylkeskommune og etablering av tre nye fylkeskommuner</a:t>
            </a:r>
            <a:endParaRPr lang="nb-NO" sz="240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2400" dirty="0">
                <a:ea typeface="+mn-lt"/>
                <a:cs typeface="+mn-lt"/>
              </a:rPr>
              <a:t>Opprettelse av partssammensatt utvalg - sammensetting og mandat</a:t>
            </a:r>
            <a:endParaRPr lang="nb-NO" sz="240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2400" dirty="0">
                <a:ea typeface="+mn-lt"/>
                <a:cs typeface="+mn-lt"/>
              </a:rPr>
              <a:t>Kriterier for innplassering av medarbeidere ved etablering av Akershus, Buskerud og Østfold fylkeskommuner</a:t>
            </a:r>
          </a:p>
          <a:p>
            <a:r>
              <a:rPr lang="nb-NO" sz="2400" dirty="0"/>
              <a:t>Overordnet prosjektplan for etableringen av nye Østfold</a:t>
            </a:r>
          </a:p>
          <a:p>
            <a:r>
              <a:rPr lang="nb-NO" sz="2400" dirty="0"/>
              <a:t>Innspill til nødvendig forskrift om deling</a:t>
            </a:r>
          </a:p>
          <a:p>
            <a:r>
              <a:rPr lang="nb-NO" sz="2400" dirty="0"/>
              <a:t>Fylkestingets størrelse </a:t>
            </a:r>
          </a:p>
          <a:p>
            <a:r>
              <a:rPr lang="nb-NO" sz="2400" dirty="0"/>
              <a:t>Styringsform</a:t>
            </a:r>
          </a:p>
          <a:p>
            <a:r>
              <a:rPr lang="nb-NO" sz="2400" dirty="0"/>
              <a:t>Prinsipper for, og utredning av, mulige samarbeidsløsninger/områder (ikke endelig)</a:t>
            </a:r>
            <a:endParaRPr lang="nb-NO" sz="2400" dirty="0">
              <a:effectLst/>
              <a:latin typeface="Calibri Light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nb-NO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b-NO" sz="110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4080D52-16F7-B06C-46E8-BD200317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7054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7E4C8F-0FCF-4280-FE2B-39B9E6CAC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Forpliktende samarbeidsløsninger</a:t>
            </a:r>
            <a:br>
              <a:rPr lang="nb-NO" b="1" dirty="0"/>
            </a:br>
            <a:r>
              <a:rPr lang="nb-NO" b="1" dirty="0"/>
              <a:t>- vurderingskriterier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F92AF5-6DEF-3085-8FE5-E59C906C1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175"/>
            <a:ext cx="10515600" cy="38906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b="1" dirty="0"/>
              <a:t>Tydeliggjøring av behov for et forpliktende samarbeid </a:t>
            </a:r>
          </a:p>
          <a:p>
            <a:r>
              <a:rPr lang="nb-NO" dirty="0"/>
              <a:t>Beskrive oppgavene/tjenestene samarbeidet skal løse og ivareta </a:t>
            </a:r>
          </a:p>
          <a:p>
            <a:r>
              <a:rPr lang="nb-NO" dirty="0"/>
              <a:t>Hvilken verdi vil samarbeidet få for de tre fylkeskommunene sett i lys av samfunnsutvikling og -ansvar </a:t>
            </a:r>
          </a:p>
          <a:p>
            <a:r>
              <a:rPr lang="nb-NO" dirty="0"/>
              <a:t>Beskriv ev. oppgaver i nær sammenheng med andre oppgaver utenfor samarbeidet. Konsekvenser for andre deler av fylkeskommunene, eller andre fagmiljø. </a:t>
            </a:r>
          </a:p>
          <a:p>
            <a:r>
              <a:rPr lang="nb-NO" dirty="0"/>
              <a:t>Er samarbeidet nyttig for hele det nye fylket? To av dem, eller alle tre?</a:t>
            </a:r>
          </a:p>
          <a:p>
            <a:r>
              <a:rPr lang="nb-NO" dirty="0"/>
              <a:t>Fordeler og ulemper, hva er lurt ut fra samfunnets nytteverdi, bruk av kompetanse, lokalisering, kostnader og annen virkemiddelbruk – herunder kobling til samarbeidspartneres virksomhet og virkemidler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E939C7F-A1E2-F0CB-2C9F-CB7DF3E0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8908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1D632-911B-DB13-C256-8489D5C30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441"/>
          </a:xfrm>
        </p:spPr>
        <p:txBody>
          <a:bodyPr>
            <a:noAutofit/>
          </a:bodyPr>
          <a:lstStyle/>
          <a:p>
            <a:r>
              <a:rPr lang="nb-NO" b="1">
                <a:cs typeface="Calibri Light"/>
              </a:rPr>
              <a:t>1. tertialrapport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D2CEEF-3C07-2458-A79B-92879C86C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615"/>
            <a:ext cx="10878879" cy="5105685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Enkelte resultatkrav vil ikke bli gjennomført eller endres som følge av delingsvedtaket. Forslag til vedtak: Resultatkrav prioriteres i henhold til oversikt i saken</a:t>
            </a:r>
          </a:p>
          <a:p>
            <a:r>
              <a:rPr lang="nb-NO" dirty="0"/>
              <a:t>Eksempler på resultatkrav som endres vesentlig eller utgår:</a:t>
            </a:r>
          </a:p>
          <a:p>
            <a:pPr lvl="1"/>
            <a:r>
              <a:rPr lang="nb-NO" dirty="0"/>
              <a:t>Fremdriftsplan planarbeidet</a:t>
            </a:r>
          </a:p>
          <a:p>
            <a:pPr lvl="1"/>
            <a:r>
              <a:rPr lang="nb-NO" dirty="0"/>
              <a:t>Digitaliseringstiltak</a:t>
            </a:r>
          </a:p>
          <a:p>
            <a:pPr lvl="1"/>
            <a:r>
              <a:rPr lang="nb-NO" dirty="0"/>
              <a:t>Deltagelse Horisont Europa</a:t>
            </a:r>
          </a:p>
          <a:p>
            <a:pPr lvl="1"/>
            <a:r>
              <a:rPr lang="nb-NO" dirty="0"/>
              <a:t>Kartlegging rasisme og diskriminering</a:t>
            </a:r>
          </a:p>
          <a:p>
            <a:pPr lvl="1"/>
            <a:r>
              <a:rPr lang="nb-NO" dirty="0"/>
              <a:t>Reglement tjenestereiser som bidrar til redusert klimafotavtrykk</a:t>
            </a:r>
          </a:p>
          <a:p>
            <a:pPr lvl="1"/>
            <a:r>
              <a:rPr lang="nb-NO" dirty="0"/>
              <a:t>Sak om mer plass til sykkel på fylkesveier</a:t>
            </a:r>
          </a:p>
          <a:p>
            <a:pPr lvl="1"/>
            <a:r>
              <a:rPr lang="nb-NO" dirty="0"/>
              <a:t>Sak om å drive busstransport i egenregi (skille ut ØKT i eget selskap eller fortsette som avdeling?)</a:t>
            </a:r>
          </a:p>
          <a:p>
            <a:pPr lvl="1"/>
            <a:r>
              <a:rPr lang="nb-NO" dirty="0"/>
              <a:t>Samarbeid mellom sterke kunnskapsmiljøer i Viken for økt verdiskapning</a:t>
            </a:r>
          </a:p>
          <a:p>
            <a:pPr lvl="1"/>
            <a:r>
              <a:rPr lang="nb-NO" dirty="0"/>
              <a:t>Avklaring av de regionale partnerskapenes rolle i og fremtid i næringsutviklingen</a:t>
            </a:r>
          </a:p>
          <a:p>
            <a:r>
              <a:rPr lang="nb-NO" dirty="0"/>
              <a:t>En del vakanser som følge av redusert attraktivitet fordi Vikens attraktivitet som arbeidsgiver er redusert</a:t>
            </a:r>
            <a:br>
              <a:rPr lang="nb-NO" dirty="0"/>
            </a:br>
            <a:r>
              <a:rPr lang="nb-NO" dirty="0"/>
              <a:t>		</a:t>
            </a:r>
            <a:r>
              <a:rPr lang="nb-NO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her tar vi gjerne i mot innspill om prioriteringer…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B20A826-85B2-C899-F5AD-FA06D4C3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912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62F508-A24C-4E86-7B9C-11DD9890D6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Saker til høsten 2022 og senere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B98A0FC-9945-9B1D-C099-E4ACFC10F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8C84503-61BD-78E0-B00A-6F46FE887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9896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25C405-97F4-5DB5-68B2-7C4553DC7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188"/>
            <a:ext cx="10515600" cy="666233"/>
          </a:xfrm>
        </p:spPr>
        <p:txBody>
          <a:bodyPr>
            <a:noAutofit/>
          </a:bodyPr>
          <a:lstStyle/>
          <a:p>
            <a:r>
              <a:rPr lang="nb-NO" b="1"/>
              <a:t>Saker til høsten 2022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7945EA-8FEC-D1FB-EB56-805768551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507" y="935664"/>
            <a:ext cx="10515600" cy="4986671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Ansettelse nye prosjektleder/fylkeskommunedirektører/administrasjonssjefer</a:t>
            </a:r>
          </a:p>
          <a:p>
            <a:r>
              <a:rPr lang="nb-NO" dirty="0"/>
              <a:t>Forpliktende samarbeidsløsninger, hvilke og hvordan?</a:t>
            </a:r>
          </a:p>
          <a:p>
            <a:r>
              <a:rPr lang="nb-NO" dirty="0"/>
              <a:t>Fylkesvåpen nye fylkeskommuner</a:t>
            </a:r>
          </a:p>
          <a:p>
            <a:r>
              <a:rPr lang="nb-NO" dirty="0"/>
              <a:t>Budsjett for delingsarbeidet</a:t>
            </a:r>
          </a:p>
          <a:p>
            <a:r>
              <a:rPr lang="nb-NO" dirty="0"/>
              <a:t>Prinsipper for fordeling av formue, eiendeler og gjeld</a:t>
            </a:r>
          </a:p>
          <a:p>
            <a:r>
              <a:rPr lang="nb-NO" dirty="0"/>
              <a:t>Årsbudsjett 2023 og økonomiplan 2023-26</a:t>
            </a:r>
          </a:p>
          <a:p>
            <a:r>
              <a:rPr lang="nb-NO" b="1" dirty="0"/>
              <a:t>Involvering av fylkestinget og geografiske utvalg i arbeidet med regionalt plangrunnlag</a:t>
            </a:r>
          </a:p>
          <a:p>
            <a:r>
              <a:rPr lang="nb-NO" dirty="0"/>
              <a:t>Fastsettelse av vedtekter og mulige valg for eventuelle formelle samarbeid som har oppstart 1/1-23</a:t>
            </a:r>
          </a:p>
          <a:p>
            <a:r>
              <a:rPr lang="nb-NO" dirty="0"/>
              <a:t>Valg 2023 – forberedelser med oppnevning av valgstyrer </a:t>
            </a:r>
            <a:r>
              <a:rPr lang="nb-NO" dirty="0" err="1"/>
              <a:t>osv</a:t>
            </a:r>
            <a:endParaRPr lang="nb-NO" dirty="0"/>
          </a:p>
          <a:p>
            <a:r>
              <a:rPr lang="nb-NO" dirty="0"/>
              <a:t>Prinsippvedtak om pensjonsleverandør, håndtering av pensjonsforpliktelser og –midler</a:t>
            </a:r>
          </a:p>
          <a:p>
            <a:r>
              <a:rPr lang="nb-NO" dirty="0"/>
              <a:t>Diskusjonsgrunnlag – fylkeskommunenes samfunnsutviklerrolle</a:t>
            </a:r>
          </a:p>
          <a:p>
            <a:r>
              <a:rPr lang="nb-NO" dirty="0"/>
              <a:t>Medlemskap i politiske organisasjoner og nettverk</a:t>
            </a:r>
          </a:p>
          <a:p>
            <a:r>
              <a:rPr lang="nb-NO" dirty="0"/>
              <a:t>Vannforskrift og vannregionmyndighet for vannregion Innlandet og Viken</a:t>
            </a:r>
          </a:p>
          <a:p>
            <a:r>
              <a:rPr lang="nb-NO" dirty="0"/>
              <a:t>..og saker som skal opp til komiteer eller i Fylkestinget som vi fra GU Østfold ser at vi vil ha mer info    om..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A88B13B-33A8-7703-32BB-99A3CCB19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8F3F8D-13D9-476F-8913-874048E624AA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3B5C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2610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FB30E8-FC9A-27C0-696F-DC0A9F888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Ansettelse nye adm. toppledere </a:t>
            </a:r>
            <a:br>
              <a:rPr lang="nb-NO" b="1"/>
            </a:br>
            <a:r>
              <a:rPr lang="nb-NO" b="1"/>
              <a:t>- foreløpig tidsplan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A200D8-62DC-63CD-A072-02575CD3B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1. Foreløpig utarbeidelse av kravspesifikasjon og utlysningstekst, uke 22-24</a:t>
            </a:r>
          </a:p>
          <a:p>
            <a:pPr marL="0" indent="0">
              <a:buNone/>
            </a:pPr>
            <a:r>
              <a:rPr lang="nb-NO" dirty="0"/>
              <a:t>2. Drøfting utlysningstekst, uke 24</a:t>
            </a:r>
          </a:p>
          <a:p>
            <a:pPr marL="0" indent="0">
              <a:buNone/>
            </a:pPr>
            <a:r>
              <a:rPr lang="nb-NO" dirty="0"/>
              <a:t>3. Vedtak styringsform nye fylkeskommuner, 22. eller 23. juni, uke 25</a:t>
            </a:r>
          </a:p>
          <a:p>
            <a:pPr marL="0" indent="0">
              <a:buNone/>
            </a:pPr>
            <a:r>
              <a:rPr lang="nb-NO" dirty="0"/>
              <a:t>4. Justering av utlysningstekst og kunngjøring av stillingene umiddelbart etter pkt. 3</a:t>
            </a:r>
          </a:p>
          <a:p>
            <a:pPr marL="0" indent="0">
              <a:buNone/>
            </a:pPr>
            <a:r>
              <a:rPr lang="nb-NO" dirty="0"/>
              <a:t>5. Intervjuer og innstilling til stillingene  </a:t>
            </a:r>
          </a:p>
          <a:p>
            <a:pPr marL="0" indent="0">
              <a:buNone/>
            </a:pPr>
            <a:r>
              <a:rPr lang="nb-NO" dirty="0"/>
              <a:t>6. Ansettelse i fylkestinget snarest mulig etter at innstilling foreligger.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2965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2CF95C-DFCD-04B7-C33B-F9A4D377D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Saker til 2023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9D941A-AF78-9088-D5DF-54812CFA2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85206" cy="3755666"/>
          </a:xfrm>
        </p:spPr>
        <p:txBody>
          <a:bodyPr/>
          <a:lstStyle/>
          <a:p>
            <a:r>
              <a:rPr lang="nb-NO"/>
              <a:t>Strategiske partnerskap og samarbeidsarenaer – videreføring</a:t>
            </a:r>
          </a:p>
          <a:p>
            <a:r>
              <a:rPr lang="nb-NO"/>
              <a:t>Politisk organisering av nye fylkeskommuner</a:t>
            </a:r>
          </a:p>
          <a:p>
            <a:r>
              <a:rPr lang="nb-NO"/>
              <a:t>Politiske forskrifter i nye fylkeskommuner</a:t>
            </a:r>
          </a:p>
          <a:p>
            <a:r>
              <a:rPr lang="nb-NO"/>
              <a:t>Overordnede prinsipper for plan, styring og kontroll i nye fylkeskommuner</a:t>
            </a:r>
          </a:p>
          <a:p>
            <a:r>
              <a:rPr lang="nb-NO"/>
              <a:t>Oversikt selskapsportefølje nye fylkeskommuner</a:t>
            </a:r>
          </a:p>
          <a:p>
            <a:r>
              <a:rPr lang="nb-NO"/>
              <a:t>Plangrunnlag for tre regionale planer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A6536AC-A577-1860-6E54-BADB4524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8F3F8D-13D9-476F-8913-874048E624AA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3B5C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047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4B6A14-FAB1-D807-71AF-09F5D716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Til behandling etter valget okt-des-23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DC3269-67DE-BF00-2821-0784272D5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723" y="1573619"/>
            <a:ext cx="10772553" cy="4391247"/>
          </a:xfrm>
        </p:spPr>
        <p:txBody>
          <a:bodyPr>
            <a:normAutofit fontScale="77500" lnSpcReduction="20000"/>
          </a:bodyPr>
          <a:lstStyle/>
          <a:p>
            <a:r>
              <a:rPr lang="nb-NO"/>
              <a:t>Godkjenning av valg 2023</a:t>
            </a:r>
          </a:p>
          <a:p>
            <a:r>
              <a:rPr lang="nb-NO"/>
              <a:t>Endelig beslutning politisk styringsform</a:t>
            </a:r>
          </a:p>
          <a:p>
            <a:r>
              <a:rPr lang="nb-NO"/>
              <a:t>Endelig beslutning politisk organisering nye fylkeskommuner</a:t>
            </a:r>
          </a:p>
          <a:p>
            <a:r>
              <a:rPr lang="nb-NO"/>
              <a:t>Endelig beslutning politiske forskrifter, delegasjon, reglementer</a:t>
            </a:r>
          </a:p>
          <a:p>
            <a:r>
              <a:rPr lang="nb-NO"/>
              <a:t>Forskrift om inntak og formidling til læreplass </a:t>
            </a:r>
            <a:r>
              <a:rPr lang="nb-NO" err="1"/>
              <a:t>vgo</a:t>
            </a:r>
            <a:endParaRPr lang="nb-NO"/>
          </a:p>
          <a:p>
            <a:r>
              <a:rPr lang="nb-NO"/>
              <a:t>Opplæringstilbudet 2024-25</a:t>
            </a:r>
          </a:p>
          <a:p>
            <a:r>
              <a:rPr lang="nb-NO"/>
              <a:t>Forskrift ordensreglement</a:t>
            </a:r>
          </a:p>
          <a:p>
            <a:r>
              <a:rPr lang="nb-NO"/>
              <a:t>Oppnevning til lokale nemder, utvalg, samarbeidsorganer</a:t>
            </a:r>
          </a:p>
          <a:p>
            <a:r>
              <a:rPr lang="nb-NO"/>
              <a:t>Organisering av medvirkningsorganer for ansatte i nye fylkeskommuner</a:t>
            </a:r>
          </a:p>
          <a:p>
            <a:r>
              <a:rPr lang="nb-NO"/>
              <a:t>Årsbudsjett 2024, økonomiplan 2024-25</a:t>
            </a:r>
          </a:p>
          <a:p>
            <a:r>
              <a:rPr lang="nb-NO"/>
              <a:t>Endelig vedtak om overordnede prinsipper for plan, styring og kontroll i nye fylkeskommuner (kan inkluderes i økonomiplanbehandlingen)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905B680-60A0-ADDE-1DEB-42F6ED9E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8F3F8D-13D9-476F-8913-874048E624AA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3B5C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8872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CAA91F-E2FB-A4E1-BDE8-ECDF845C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Saker til behandling i nye fylkesting i 2024 eller senere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E0FD06-A5D7-2F7A-9AFD-F3CF15A91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/>
              <a:t>Godkjenning av årsregnskap, årsberetning og revisjonsberetning for Viken fylkeskommune 2023</a:t>
            </a:r>
          </a:p>
          <a:p>
            <a:r>
              <a:rPr lang="nb-NO"/>
              <a:t>Endelig godkjenning av fordeling av formue, eiendeler og gjeld mellom fylkeskommunene</a:t>
            </a:r>
          </a:p>
          <a:p>
            <a:r>
              <a:rPr lang="nb-NO"/>
              <a:t>Formell overføring av selskaper nye fylkeskommuner, endring av selskapsavtaler </a:t>
            </a:r>
            <a:r>
              <a:rPr lang="nb-NO" err="1"/>
              <a:t>m.v</a:t>
            </a:r>
            <a:r>
              <a:rPr lang="nb-NO"/>
              <a:t>.</a:t>
            </a:r>
          </a:p>
          <a:p>
            <a:r>
              <a:rPr lang="nb-NO"/>
              <a:t>Tilstandsrapport for videregående opplæring 2023</a:t>
            </a:r>
          </a:p>
          <a:p>
            <a:r>
              <a:rPr lang="nb-NO"/>
              <a:t>Formell sletting av Viken fylkeskommune</a:t>
            </a:r>
          </a:p>
          <a:p>
            <a:r>
              <a:rPr lang="nb-NO"/>
              <a:t>Behandling av tre regionale planer</a:t>
            </a:r>
          </a:p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2A612D8-FAB9-AD9E-F0DC-86ED8A4FB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8F3F8D-13D9-476F-8913-874048E624AA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3B5C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970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AEFDA8-9E26-3EB3-F4B8-9342FE620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Kjente ordinære saker i nærmeste fremtid av generell interesse</a:t>
            </a:r>
            <a:br>
              <a:rPr lang="nb-NO" dirty="0"/>
            </a:br>
            <a:r>
              <a:rPr lang="nb-NO" dirty="0"/>
              <a:t>(de geografiske utvalgene ikke skal behandle men som de vil få orienteringer om av </a:t>
            </a:r>
            <a:r>
              <a:rPr lang="nb-NO" dirty="0" err="1"/>
              <a:t>fylkesrådenen</a:t>
            </a:r>
            <a:r>
              <a:rPr lang="nb-NO" dirty="0"/>
              <a:t>)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8DE05DA-F5E9-187E-88DB-D5765F53BA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21542DB-B7D4-41EA-3A7F-1BD5A6B4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pPr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908180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5A2A12-0BBF-E190-CE8D-63DF982F4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Kommende saker GU skal følge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5C0C0A-58E6-0E00-F7E1-E2EC3EC57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884"/>
            <a:ext cx="10515600" cy="41148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nb-NO" sz="2400" dirty="0">
                <a:solidFill>
                  <a:schemeClr val="tx1"/>
                </a:solidFill>
                <a:latin typeface="Calibri Light"/>
                <a:cs typeface="Calibri Light"/>
              </a:rPr>
              <a:t>Overtakelse av kommunalt veilys langs fylkesveier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2400" dirty="0">
                <a:solidFill>
                  <a:schemeClr val="tx1"/>
                </a:solidFill>
                <a:latin typeface="Calibri Light"/>
                <a:cs typeface="Calibri Light"/>
              </a:rPr>
              <a:t>Utslippsfrie hurtigbåter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2400" dirty="0">
                <a:solidFill>
                  <a:schemeClr val="tx1"/>
                </a:solidFill>
                <a:latin typeface="Calibri Light"/>
                <a:cs typeface="Calibri Light"/>
              </a:rPr>
              <a:t>Pris- og betalingsmodell kollektivtrafikk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2400" dirty="0">
                <a:solidFill>
                  <a:schemeClr val="tx1"/>
                </a:solidFill>
                <a:latin typeface="Calibri Light"/>
                <a:cs typeface="Calibri Light"/>
              </a:rPr>
              <a:t>Kollektivtilbudet i perioden etter koronarestriksjonene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2400" dirty="0">
                <a:solidFill>
                  <a:schemeClr val="tx1"/>
                </a:solidFill>
                <a:latin typeface="Calibri Light"/>
                <a:cs typeface="Calibri Light"/>
              </a:rPr>
              <a:t>Organisering av kollektivtransport i Oslo og Viken og vurdering av konsulentrapport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2400" dirty="0">
                <a:solidFill>
                  <a:schemeClr val="tx1"/>
                </a:solidFill>
                <a:latin typeface="Calibri Light"/>
                <a:cs typeface="Calibri Light"/>
              </a:rPr>
              <a:t>Justering av planprogram regionale planer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2400" dirty="0">
                <a:solidFill>
                  <a:schemeClr val="tx1"/>
                </a:solidFill>
                <a:cs typeface="Calibri Light"/>
              </a:rPr>
              <a:t>Forskrifter om skole- og feriedager for skoleårene 2023/2024 og 2024/2025.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0BD4E63-FE7D-BDF2-E756-DD229456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08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C6A7C3-8164-C23C-31C2-064CB29F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Ansettelse av ny adm. toppleder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B802FF-F6D0-AF10-2EEC-96161A9EC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1921" cy="3820263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Ansettelsesutvalg, bestående av tre medlemmer valgt av fylkestinget. En fra fylkesrådet, og to tillitsvalgte og to fra HR er observatører</a:t>
            </a:r>
          </a:p>
          <a:p>
            <a:r>
              <a:rPr lang="nb-NO" dirty="0"/>
              <a:t>For Østfold sitter Cecilie Agnalt (leder, Ap), Roar Lund (H) og Benedicte Lund (MDG), samt fylkesråd Johan Edvard Grimstad som politiske medlemmer i ansettelsesutvalget</a:t>
            </a:r>
          </a:p>
          <a:p>
            <a:r>
              <a:rPr lang="nb-NO" dirty="0"/>
              <a:t>Ansettelsesutvalgene skal i samarbeid med HR og et eksternt rekrutteringsfirma (</a:t>
            </a:r>
            <a:r>
              <a:rPr lang="nb-NO" dirty="0" err="1"/>
              <a:t>Visindi</a:t>
            </a:r>
            <a:r>
              <a:rPr lang="nb-NO" dirty="0"/>
              <a:t>) gjennomføre rekrutteringsprosessen</a:t>
            </a:r>
          </a:p>
          <a:p>
            <a:pPr lvl="1"/>
            <a:r>
              <a:rPr lang="nb-NO" dirty="0"/>
              <a:t>Kravspesifikasjon/stillingsannonse</a:t>
            </a:r>
          </a:p>
          <a:p>
            <a:pPr lvl="1"/>
            <a:r>
              <a:rPr lang="nb-NO" dirty="0"/>
              <a:t>Vurdering av søkere, intervjuer og innstilling</a:t>
            </a:r>
          </a:p>
          <a:p>
            <a:r>
              <a:rPr lang="nb-NO" dirty="0"/>
              <a:t>Fylkestinget foretar formell ansettelse i stillingene nå den 15.september -22</a:t>
            </a:r>
          </a:p>
          <a:p>
            <a:r>
              <a:rPr lang="nb-NO" dirty="0"/>
              <a:t>Vårt første møte var mandag 13.juni </a:t>
            </a:r>
          </a:p>
        </p:txBody>
      </p:sp>
    </p:spTree>
    <p:extLst>
      <p:ext uri="{BB962C8B-B14F-4D97-AF65-F5344CB8AC3E}">
        <p14:creationId xmlns:p14="http://schemas.microsoft.com/office/powerpoint/2010/main" val="24525883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E32F08-37E6-43DB-9233-E5B89A841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Fylkestingets vedtak om justering av vedtatt planprogram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7B19C8-B301-42A0-AB0B-7DCAFE68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1873250"/>
            <a:ext cx="10515600" cy="3755666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nb-NO" sz="2000" b="0" i="1" dirty="0">
                <a:solidFill>
                  <a:srgbClr val="000000"/>
                </a:solidFill>
                <a:effectLst/>
              </a:rPr>
              <a:t>Det videre planarbeidet baseres på tidligere vedtak om utarbeidelse av tre regionale planer:</a:t>
            </a:r>
            <a:r>
              <a:rPr lang="nb-NO" sz="2000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2000" b="0" i="1" dirty="0">
                <a:solidFill>
                  <a:srgbClr val="000000"/>
                </a:solidFill>
                <a:effectLst/>
              </a:rPr>
              <a:t>Regional plan livskvalitet, deltakelse og likeverd</a:t>
            </a:r>
            <a:r>
              <a:rPr lang="nb-NO" sz="2000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2000" b="0" i="1" dirty="0">
                <a:solidFill>
                  <a:srgbClr val="000000"/>
                </a:solidFill>
                <a:effectLst/>
              </a:rPr>
              <a:t>Regional plan for kompetanse og verdiskaping</a:t>
            </a:r>
            <a:r>
              <a:rPr lang="nb-NO" sz="2000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2000" b="0" i="1" dirty="0">
                <a:solidFill>
                  <a:srgbClr val="000000"/>
                </a:solidFill>
                <a:effectLst/>
              </a:rPr>
              <a:t>Regional plan for areal og mobilitet</a:t>
            </a:r>
            <a:r>
              <a:rPr lang="nb-NO" sz="2000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marL="0" indent="0" algn="l" rtl="0" fontAlgn="base">
              <a:buNone/>
            </a:pPr>
            <a:endParaRPr lang="nb-NO" sz="2000" b="1" i="1" dirty="0">
              <a:solidFill>
                <a:srgbClr val="000000"/>
              </a:solidFill>
              <a:effectLst/>
            </a:endParaRPr>
          </a:p>
          <a:p>
            <a:pPr marL="0" indent="0" algn="l" rtl="0" fontAlgn="base">
              <a:buNone/>
            </a:pPr>
            <a:r>
              <a:rPr lang="nb-NO" sz="2000" b="1" i="1" dirty="0">
                <a:solidFill>
                  <a:srgbClr val="000000"/>
                </a:solidFill>
                <a:effectLst/>
              </a:rPr>
              <a:t>Fylkesrådet får fullmakt til å gjøre nødvendige justeringer i planprogrammet som følge av oppløsningsvedtaket av Viken. </a:t>
            </a:r>
            <a:r>
              <a:rPr lang="nb-NO" sz="2000" b="0" i="1" u="sng" dirty="0">
                <a:solidFill>
                  <a:srgbClr val="000000"/>
                </a:solidFill>
                <a:effectLst/>
              </a:rPr>
              <a:t>Viken fylkeskommune vedtar ikke de tre regionale planene, men oversender dem som plangrunnlag til de tre nye fylkene Akershus, Østfold og Buskerud. </a:t>
            </a:r>
            <a:r>
              <a:rPr lang="nb-NO" sz="2000" b="0" i="1" dirty="0">
                <a:solidFill>
                  <a:srgbClr val="000000"/>
                </a:solidFill>
                <a:effectLst/>
              </a:rPr>
              <a:t>Arbeidet med dette plangrunnlaget sluttføres før de tre nye fylkestingene konstitueres høsten 2023.</a:t>
            </a:r>
            <a:r>
              <a:rPr lang="nb-NO" sz="2000" b="0" i="0" dirty="0">
                <a:solidFill>
                  <a:srgbClr val="000000"/>
                </a:solidFill>
                <a:effectLst/>
              </a:rPr>
              <a:t> </a:t>
            </a:r>
            <a:endParaRPr lang="nb-NO" sz="2000" dirty="0"/>
          </a:p>
          <a:p>
            <a:r>
              <a:rPr lang="nb-NO" dirty="0"/>
              <a:t>VELDIG VIKTIG ARBEID DER REGIONENE MÅ VÆRE PÅ BANEN!!</a:t>
            </a:r>
          </a:p>
        </p:txBody>
      </p:sp>
    </p:spTree>
    <p:extLst>
      <p:ext uri="{BB962C8B-B14F-4D97-AF65-F5344CB8AC3E}">
        <p14:creationId xmlns:p14="http://schemas.microsoft.com/office/powerpoint/2010/main" val="627744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2773E2-87C5-E6B8-0878-402D0B50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Hva innebærer fylkestingets vedtak?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58103E-4223-D267-FBCE-A0E65C10C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Planarbeidet fortsetter</a:t>
            </a:r>
          </a:p>
          <a:p>
            <a:r>
              <a:rPr lang="nb-NO" dirty="0"/>
              <a:t>Det utarbeides tre plangrunnlag for regionale planer</a:t>
            </a:r>
          </a:p>
          <a:p>
            <a:r>
              <a:rPr lang="nb-NO" b="0" i="0" u="none" strike="noStrike" dirty="0">
                <a:solidFill>
                  <a:srgbClr val="003B5C"/>
                </a:solidFill>
                <a:effectLst/>
                <a:latin typeface="Calibri Light" panose="020F0302020204030204" pitchFamily="34" charset="0"/>
              </a:rPr>
              <a:t>Plangrunnlaget brukes for raskt å kunne vedta nye regionale planer i de nye fylkene – regionen trenger et fornyet planverk</a:t>
            </a:r>
          </a:p>
          <a:p>
            <a:r>
              <a:rPr lang="nb-NO" b="0" i="0" dirty="0">
                <a:solidFill>
                  <a:srgbClr val="003B5C"/>
                </a:solidFill>
                <a:effectLst/>
                <a:latin typeface="Calibri Light" panose="020F0302020204030204" pitchFamily="34" charset="0"/>
              </a:rPr>
              <a:t>Skal gi de nye fylkene en god start</a:t>
            </a:r>
          </a:p>
          <a:p>
            <a:r>
              <a:rPr lang="nb-NO" dirty="0">
                <a:latin typeface="Calibri Light" panose="020F0302020204030204" pitchFamily="34" charset="0"/>
              </a:rPr>
              <a:t>Kommunene og regionene bør/må følge godt med</a:t>
            </a:r>
            <a:r>
              <a:rPr lang="nb-NO" dirty="0">
                <a:latin typeface="Calibri Light" panose="020F0302020204030204" pitchFamily="34" charset="0"/>
                <a:sym typeface="Wingdings" panose="05000000000000000000" pitchFamily="2" charset="2"/>
              </a:rPr>
              <a:t></a:t>
            </a:r>
            <a:endParaRPr lang="nb-NO" b="0" i="0" dirty="0">
              <a:solidFill>
                <a:srgbClr val="003B5C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6783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B5F67-93F3-D19D-41A7-1F1A4588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Planarbeidet i Viken fortsetter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223E5D-8074-C785-5012-109E5F818D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Vi skal nå FNs </a:t>
            </a:r>
            <a:r>
              <a:rPr lang="nb-NO" dirty="0" err="1"/>
              <a:t>bærekraftsmål</a:t>
            </a:r>
            <a:r>
              <a:rPr lang="nb-NO" dirty="0"/>
              <a:t> innen 2030</a:t>
            </a:r>
          </a:p>
          <a:p>
            <a:r>
              <a:rPr lang="nb-NO" sz="2800" dirty="0"/>
              <a:t>Arbeidet med å nå </a:t>
            </a:r>
            <a:r>
              <a:rPr lang="nb-NO" sz="2800" dirty="0" err="1"/>
              <a:t>bærekraftsmålene</a:t>
            </a:r>
            <a:r>
              <a:rPr lang="nb-NO" sz="2800" dirty="0"/>
              <a:t> må ikke forsinkes</a:t>
            </a:r>
          </a:p>
          <a:p>
            <a:r>
              <a:rPr lang="nb-NO" dirty="0"/>
              <a:t>Samarbeid på tvers, av råds-områder, nye fylker, kommuneregionene, kommuner</a:t>
            </a:r>
          </a:p>
          <a:p>
            <a:r>
              <a:rPr lang="nb-NO" dirty="0"/>
              <a:t>Og kommunene trenger  regionale oppdaterte planer nå..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EF778BB3-1ED6-7C46-54A8-68B6BAAE44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nb-NO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8596C2B-48BA-1FA5-5C95-B7A18D7D8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5317" y="1825625"/>
            <a:ext cx="4975366" cy="376884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992945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83400D-840F-4D2E-A560-1F4F75DE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nå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0F457A-5CB6-4E52-BCD3-8A02EABAA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Møtet 31/8 ble avlyst</a:t>
            </a:r>
          </a:p>
          <a:p>
            <a:r>
              <a:rPr lang="nb-NO" dirty="0"/>
              <a:t>Ny fylkeskommunedirektør/prosjektleder er nesten på plass</a:t>
            </a:r>
          </a:p>
          <a:p>
            <a:r>
              <a:rPr lang="nb-NO" dirty="0"/>
              <a:t>Regionene bes jobbe godt med de regionale planene og Geografiske utvalg sin plass i arbeidet blir vedtatt til uka</a:t>
            </a:r>
          </a:p>
          <a:p>
            <a:r>
              <a:rPr lang="nb-NO" dirty="0"/>
              <a:t>Oppfordrer generelt til å komme med innspill</a:t>
            </a:r>
          </a:p>
          <a:p>
            <a:pPr lvl="1"/>
            <a:r>
              <a:rPr lang="nb-NO" dirty="0"/>
              <a:t>Sted for møtene?</a:t>
            </a:r>
          </a:p>
          <a:p>
            <a:pPr lvl="1"/>
            <a:r>
              <a:rPr lang="nb-NO" dirty="0"/>
              <a:t>Tid..</a:t>
            </a:r>
          </a:p>
          <a:p>
            <a:pPr lvl="1"/>
            <a:r>
              <a:rPr lang="nb-NO" dirty="0"/>
              <a:t>Representasjon fra medvirkningsrådene (ungdom, funksjonsnedsettelse, eldre og flerkulturelle)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869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092EC1-947E-FFB0-88B7-DEE47EF20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6987"/>
          </a:xfrm>
        </p:spPr>
        <p:txBody>
          <a:bodyPr/>
          <a:lstStyle/>
          <a:p>
            <a:r>
              <a:rPr lang="nb-NO" b="1" dirty="0"/>
              <a:t>Videre innplassering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F53F84-0AA9-AD78-9ADF-A98A14C03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396"/>
            <a:ext cx="10515600" cy="4423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300" dirty="0"/>
              <a:t>De nye topplederne må raskt på plass for å kunne supplere/rekruttere sin ledergruppe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300" dirty="0"/>
              <a:t>Dette er viktig for å trygge øvrige ansatte og sikre en god prosess for organisasjonenes kompetansebehov og forberede organisasjonen på politisk overgang til ny styringsmodell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300" dirty="0"/>
              <a:t>Det har vært gjennomført en kartlegging av ansattes ønsker, som legges så langt mulig til grunn for innplasseringsprosessen. Ved behov for å prioritere mellom medarbeidere til stillinger i de nye organisasjonene, skal følgende kriterier benyttes:</a:t>
            </a:r>
          </a:p>
          <a:p>
            <a:r>
              <a:rPr lang="nb-NO" sz="2300" dirty="0"/>
              <a:t>Kriteriene står i prioritert rekkefølge.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20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Kompetansebehov og arbeidsoppgaver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Kompetanse og erfaring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Tjenesteansiennitet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nb-NO" sz="2100" b="0" u="none" strike="noStrike" kern="1200" cap="none" spc="0" normalizeH="0" baseline="0" noProof="0" dirty="0">
                <a:ln>
                  <a:noFill/>
                </a:ln>
                <a:solidFill>
                  <a:srgbClr val="003B5C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Arial" panose="020B0604020202020204" pitchFamily="34" charset="0"/>
              </a:rPr>
              <a:t>Sosiale forhold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srgbClr val="003B5C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rabicPeriod"/>
            </a:pP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72803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D394C-5A03-4455-BE29-0421EC8A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953" y="165429"/>
            <a:ext cx="10924801" cy="1466856"/>
          </a:xfrm>
        </p:spPr>
        <p:txBody>
          <a:bodyPr/>
          <a:lstStyle/>
          <a:p>
            <a:r>
              <a:rPr lang="nb-NO"/>
              <a:t>Tidslinje fire faser i delingsarbeidet 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5085AC0-7C87-4666-AF68-F8BC632C4B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099" y="1748589"/>
          <a:ext cx="10924801" cy="4870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B4435B3E-1C90-4300-83F4-6B4FCC0A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40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6C5521-7FB4-04C7-7D97-F4C21A0D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33646"/>
            <a:ext cx="10655595" cy="648587"/>
          </a:xfrm>
        </p:spPr>
        <p:txBody>
          <a:bodyPr>
            <a:normAutofit fontScale="90000"/>
          </a:bodyPr>
          <a:lstStyle/>
          <a:p>
            <a:r>
              <a:rPr lang="nb-NO" sz="4900" b="1"/>
              <a:t>Hovedaktiviteter Etablering av politiske organer</a:t>
            </a:r>
            <a:br>
              <a:rPr lang="nb-NO" b="1"/>
            </a:br>
            <a:endParaRPr lang="nb-NO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809CDE71-C2B8-2A6B-6517-BF432D4763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6930" y="1874442"/>
          <a:ext cx="9971568" cy="3508971"/>
        </p:xfrm>
        <a:graphic>
          <a:graphicData uri="http://schemas.openxmlformats.org/drawingml/2006/table">
            <a:tbl>
              <a:tblPr/>
              <a:tblGrid>
                <a:gridCol w="478465">
                  <a:extLst>
                    <a:ext uri="{9D8B030D-6E8A-4147-A177-3AD203B41FA5}">
                      <a16:colId xmlns:a16="http://schemas.microsoft.com/office/drawing/2014/main" val="1095724352"/>
                    </a:ext>
                  </a:extLst>
                </a:gridCol>
                <a:gridCol w="9493103">
                  <a:extLst>
                    <a:ext uri="{9D8B030D-6E8A-4147-A177-3AD203B41FA5}">
                      <a16:colId xmlns:a16="http://schemas.microsoft.com/office/drawing/2014/main" val="57084365"/>
                    </a:ext>
                  </a:extLst>
                </a:gridCol>
              </a:tblGrid>
              <a:tr h="432348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1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Organisering av politiske organer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33052"/>
                  </a:ext>
                </a:extLst>
              </a:tr>
              <a:tr h="979539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2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Godtgjøringsforskrifter, politisk delegasjonsreglement og andre reglementer for fylkesting, hovedutvalg, komiteer mv.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866599"/>
                  </a:ext>
                </a:extLst>
              </a:tr>
              <a:tr h="249951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3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Valg 2023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980611"/>
                  </a:ext>
                </a:extLst>
              </a:tr>
              <a:tr h="249951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4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Politisk styring og kontroll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033790"/>
                  </a:ext>
                </a:extLst>
              </a:tr>
              <a:tr h="614745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5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400" b="1" dirty="0">
                          <a:solidFill>
                            <a:srgbClr val="323130"/>
                          </a:solidFill>
                          <a:effectLst/>
                        </a:rPr>
                        <a:t> Samfunnsutviklerrollen og plangrunnlag for regionale planer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144536"/>
                  </a:ext>
                </a:extLst>
              </a:tr>
              <a:tr h="614745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6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400" b="1" dirty="0">
                          <a:solidFill>
                            <a:srgbClr val="323130"/>
                          </a:solidFill>
                          <a:effectLst/>
                        </a:rPr>
                        <a:t> Tilsetting av fylkeskommunedirektører /administrasjonssjef</a:t>
                      </a:r>
                    </a:p>
                  </a:txBody>
                  <a:tcPr marL="33777" marR="67554" marT="33777" marB="33777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032460"/>
                  </a:ext>
                </a:extLst>
              </a:tr>
            </a:tbl>
          </a:graphicData>
        </a:graphic>
      </p:graphicFrame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3433EDF-F68D-2B4C-B2C2-3E4C062FB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213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C4C9BA-5170-92BA-8C8A-19289517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b="1"/>
              <a:t>Hovedaktiviteter Felles alle rådsområder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1A8317FF-324D-BA50-6D66-D9AC92D4F4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690688"/>
          <a:ext cx="10868247" cy="4768662"/>
        </p:xfrm>
        <a:graphic>
          <a:graphicData uri="http://schemas.openxmlformats.org/drawingml/2006/table">
            <a:tbl>
              <a:tblPr/>
              <a:tblGrid>
                <a:gridCol w="642278">
                  <a:extLst>
                    <a:ext uri="{9D8B030D-6E8A-4147-A177-3AD203B41FA5}">
                      <a16:colId xmlns:a16="http://schemas.microsoft.com/office/drawing/2014/main" val="783411797"/>
                    </a:ext>
                  </a:extLst>
                </a:gridCol>
                <a:gridCol w="10225969">
                  <a:extLst>
                    <a:ext uri="{9D8B030D-6E8A-4147-A177-3AD203B41FA5}">
                      <a16:colId xmlns:a16="http://schemas.microsoft.com/office/drawing/2014/main" val="127321034"/>
                    </a:ext>
                  </a:extLst>
                </a:gridCol>
              </a:tblGrid>
              <a:tr h="566947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7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Prinsipper for plan, styring og kontroll for de nye fylkeskommunene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595508"/>
                  </a:ext>
                </a:extLst>
              </a:tr>
              <a:tr h="327766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8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Forskrifter, reglementer, rutiner og instrukser mv.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918454"/>
                  </a:ext>
                </a:extLst>
              </a:tr>
              <a:tr h="327766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9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Innkjøpsavtaler, kontrakter og lignende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418857"/>
                  </a:ext>
                </a:extLst>
              </a:tr>
              <a:tr h="327766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10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Gjennomføring nødvendige anskaffelser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147198"/>
                  </a:ext>
                </a:extLst>
              </a:tr>
              <a:tr h="327766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11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Eierskap i selskaper mv.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7421"/>
                  </a:ext>
                </a:extLst>
              </a:tr>
              <a:tr h="327766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12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Medlemskap eksterne organisasjoner og samarbeid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015615"/>
                  </a:ext>
                </a:extLst>
              </a:tr>
              <a:tr h="327766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13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Nettverk-, prosjekt- og utviklingssamarbeid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15839"/>
                  </a:ext>
                </a:extLst>
              </a:tr>
              <a:tr h="566947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14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Utrede og eventuelt etablere forpliktende samarbeid for tre nye fylkeskommuner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559329"/>
                  </a:ext>
                </a:extLst>
              </a:tr>
              <a:tr h="427268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15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Nødvendige tilpasninger egne lokasjoner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504677"/>
                  </a:ext>
                </a:extLst>
              </a:tr>
              <a:tr h="327766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16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Formelt opprette nye fylkeskommuner</a:t>
                      </a:r>
                    </a:p>
                  </a:txBody>
                  <a:tcPr marL="44293" marR="88585" marT="44293" marB="44293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736671"/>
                  </a:ext>
                </a:extLst>
              </a:tr>
            </a:tbl>
          </a:graphicData>
        </a:graphic>
      </p:graphicFrame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85EBCDE6-7009-6256-DB28-12535B68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3757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22E26F-E09C-07C0-2226-26CCF4FCA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065"/>
            <a:ext cx="10515600" cy="1325563"/>
          </a:xfrm>
        </p:spPr>
        <p:txBody>
          <a:bodyPr/>
          <a:lstStyle/>
          <a:p>
            <a:r>
              <a:rPr lang="nb-NO" b="1"/>
              <a:t>Hovedaktiviteter HR-området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F2848E49-B66F-73B9-03FB-A49E43FB2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41867" y="1991205"/>
          <a:ext cx="9509937" cy="934720"/>
        </p:xfrm>
        <a:graphic>
          <a:graphicData uri="http://schemas.openxmlformats.org/drawingml/2006/table">
            <a:tbl>
              <a:tblPr/>
              <a:tblGrid>
                <a:gridCol w="501502">
                  <a:extLst>
                    <a:ext uri="{9D8B030D-6E8A-4147-A177-3AD203B41FA5}">
                      <a16:colId xmlns:a16="http://schemas.microsoft.com/office/drawing/2014/main" val="2939814837"/>
                    </a:ext>
                  </a:extLst>
                </a:gridCol>
                <a:gridCol w="9008435">
                  <a:extLst>
                    <a:ext uri="{9D8B030D-6E8A-4147-A177-3AD203B41FA5}">
                      <a16:colId xmlns:a16="http://schemas.microsoft.com/office/drawing/2014/main" val="42883674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17</a:t>
                      </a:r>
                    </a:p>
                  </a:txBody>
                  <a:tcPr marL="50800" marR="101600" marT="50800" marB="50800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Organisering, innplassering av ansatte og mellomledere</a:t>
                      </a:r>
                    </a:p>
                  </a:txBody>
                  <a:tcPr marL="50800" marR="101600" marT="50800" marB="50800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06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18</a:t>
                      </a:r>
                    </a:p>
                  </a:txBody>
                  <a:tcPr marL="50800" marR="101600" marT="50800" marB="50800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Organisering tillitsvalgte og vernetjenesten i nye fylkeskommuner</a:t>
                      </a:r>
                    </a:p>
                  </a:txBody>
                  <a:tcPr marL="50800" marR="101600" marT="50800" marB="50800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419859"/>
                  </a:ext>
                </a:extLst>
              </a:tr>
            </a:tbl>
          </a:graphicData>
        </a:graphic>
      </p:graphicFrame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D57DFC44-79FE-B5AA-E375-92718C19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7588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46F362-ABE7-8A70-891E-ED1F6E718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Hovedaktiviteter IKT-infrastruktur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122815DB-452E-CCAE-F569-AB8A5C9CED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2500" y="2250757"/>
          <a:ext cx="7968216" cy="3271520"/>
        </p:xfrm>
        <a:graphic>
          <a:graphicData uri="http://schemas.openxmlformats.org/drawingml/2006/table">
            <a:tbl>
              <a:tblPr/>
              <a:tblGrid>
                <a:gridCol w="461630">
                  <a:extLst>
                    <a:ext uri="{9D8B030D-6E8A-4147-A177-3AD203B41FA5}">
                      <a16:colId xmlns:a16="http://schemas.microsoft.com/office/drawing/2014/main" val="2425250638"/>
                    </a:ext>
                  </a:extLst>
                </a:gridCol>
                <a:gridCol w="7506586">
                  <a:extLst>
                    <a:ext uri="{9D8B030D-6E8A-4147-A177-3AD203B41FA5}">
                      <a16:colId xmlns:a16="http://schemas.microsoft.com/office/drawing/2014/main" val="32968518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19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IKT-infrastruktur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92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20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Virksomhetsovergripende fagsystemer, tidskritiske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225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21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Virksomhetsovergripende fagsystemer, øvrige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920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22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Virksomhetsavgrensede fagsystemer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14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23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Informasjonsforvaltning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118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24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Arkivforvaltning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762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25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400" b="1">
                          <a:solidFill>
                            <a:srgbClr val="323130"/>
                          </a:solidFill>
                          <a:effectLst/>
                        </a:rPr>
                        <a:t>  Service og brukerstøtte</a:t>
                      </a:r>
                    </a:p>
                  </a:txBody>
                  <a:tcPr marL="50800" marR="101600" marT="50800" marB="50800" anchor="ctr">
                    <a:lnL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5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862675"/>
                  </a:ext>
                </a:extLst>
              </a:tr>
            </a:tbl>
          </a:graphicData>
        </a:graphic>
      </p:graphicFrame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F3479756-720F-8337-1DD6-C914EADD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6521102"/>
      </p:ext>
    </p:extLst>
  </p:cSld>
  <p:clrMapOvr>
    <a:masterClrMapping/>
  </p:clrMapOvr>
</p:sld>
</file>

<file path=ppt/theme/theme1.xml><?xml version="1.0" encoding="utf-8"?>
<a:theme xmlns:a="http://schemas.openxmlformats.org/drawingml/2006/main" name="Viken fylkeskommune">
  <a:themeElements>
    <a:clrScheme name="Viken">
      <a:dk1>
        <a:sysClr val="windowText" lastClr="000000"/>
      </a:dk1>
      <a:lt1>
        <a:sysClr val="window" lastClr="FFFFFF"/>
      </a:lt1>
      <a:dk2>
        <a:srgbClr val="003B5C"/>
      </a:dk2>
      <a:lt2>
        <a:srgbClr val="0085CA"/>
      </a:lt2>
      <a:accent1>
        <a:srgbClr val="0085CA"/>
      </a:accent1>
      <a:accent2>
        <a:srgbClr val="FF9E1B"/>
      </a:accent2>
      <a:accent3>
        <a:srgbClr val="FF5C39"/>
      </a:accent3>
      <a:accent4>
        <a:srgbClr val="009775"/>
      </a:accent4>
      <a:accent5>
        <a:srgbClr val="99D6EA"/>
      </a:accent5>
      <a:accent6>
        <a:srgbClr val="FBD872"/>
      </a:accent6>
      <a:hlink>
        <a:srgbClr val="0563C1"/>
      </a:hlink>
      <a:folHlink>
        <a:srgbClr val="954F72"/>
      </a:folHlink>
    </a:clrScheme>
    <a:fontScheme name="Viken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ken fylkeskommune" id="{CAEFA52C-7C4F-479F-A9A4-BC9A06DEF525}" vid="{A37FE515-D669-4B1F-BCD4-CA32253A8C6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0AC781E6534447BCCB9318FC20DA84" ma:contentTypeVersion="12" ma:contentTypeDescription="Opprett et nytt dokument." ma:contentTypeScope="" ma:versionID="b3023f40c834550da59a52003d565228">
  <xsd:schema xmlns:xsd="http://www.w3.org/2001/XMLSchema" xmlns:xs="http://www.w3.org/2001/XMLSchema" xmlns:p="http://schemas.microsoft.com/office/2006/metadata/properties" xmlns:ns3="82020306-f115-488f-8ec8-7529721d3f2a" xmlns:ns4="5a2ee38b-cf02-46ef-8d34-55a3cec2bb99" targetNamespace="http://schemas.microsoft.com/office/2006/metadata/properties" ma:root="true" ma:fieldsID="1b449a3e3035c8f1769b6f7e50c81232" ns3:_="" ns4:_="">
    <xsd:import namespace="82020306-f115-488f-8ec8-7529721d3f2a"/>
    <xsd:import namespace="5a2ee38b-cf02-46ef-8d34-55a3cec2bb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20306-f115-488f-8ec8-7529721d3f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ee38b-cf02-46ef-8d34-55a3cec2bb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20BEFC-34C6-402B-806D-542DC9410795}">
  <ds:schemaRefs>
    <ds:schemaRef ds:uri="82020306-f115-488f-8ec8-7529721d3f2a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a2ee38b-cf02-46ef-8d34-55a3cec2bb9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ABD19D-84AE-4116-888F-D0B6E69331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020306-f115-488f-8ec8-7529721d3f2a"/>
    <ds:schemaRef ds:uri="5a2ee38b-cf02-46ef-8d34-55a3cec2bb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9B2711-5236-418F-AE64-A85A62BC5A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2792</TotalTime>
  <Words>2118</Words>
  <Application>Microsoft Office PowerPoint</Application>
  <PresentationFormat>Widescreen</PresentationFormat>
  <Paragraphs>333</Paragraphs>
  <Slides>33</Slides>
  <Notes>29</Notes>
  <HiddenSlides>23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Symbol</vt:lpstr>
      <vt:lpstr>Viken fylkeskommune</vt:lpstr>
      <vt:lpstr>Fra Viken viser vei  veien videre for nye muligheter</vt:lpstr>
      <vt:lpstr>Oversikt over saker som er behandlet hittil</vt:lpstr>
      <vt:lpstr>Ansettelse av ny adm. toppleder</vt:lpstr>
      <vt:lpstr>Videre innplassering</vt:lpstr>
      <vt:lpstr>Tidslinje fire faser i delingsarbeidet </vt:lpstr>
      <vt:lpstr>Hovedaktiviteter Etablering av politiske organer </vt:lpstr>
      <vt:lpstr>Hovedaktiviteter Felles alle rådsområder</vt:lpstr>
      <vt:lpstr>Hovedaktiviteter HR-området</vt:lpstr>
      <vt:lpstr>Hovedaktiviteter IKT-infrastruktur</vt:lpstr>
      <vt:lpstr>Hovedaktiviteter Økonomiområdet</vt:lpstr>
      <vt:lpstr>Hovedaktiviteter Utdanning og kompetanse</vt:lpstr>
      <vt:lpstr>Hovedaktivitet Plan, klima, miljø</vt:lpstr>
      <vt:lpstr>Fylkestingenes størrelse</vt:lpstr>
      <vt:lpstr>PowerPoint-presentasjon</vt:lpstr>
      <vt:lpstr>Litt kort om forskriften</vt:lpstr>
      <vt:lpstr>PowerPoint-presentasjon</vt:lpstr>
      <vt:lpstr>Forpliktende samarbeidsløsninger - fylkesrådets forslag til utredninger </vt:lpstr>
      <vt:lpstr>Behandling i siste møte</vt:lpstr>
      <vt:lpstr>Forpliktende samarbeidsløsninger - mulige organisatoriske løsninger</vt:lpstr>
      <vt:lpstr>Forpliktende samarbeidsløsninger - vurderingskriterier </vt:lpstr>
      <vt:lpstr>1. tertialrapport</vt:lpstr>
      <vt:lpstr>Saker til høsten 2022 og senere</vt:lpstr>
      <vt:lpstr>Saker til høsten 2022</vt:lpstr>
      <vt:lpstr>Ansettelse nye adm. toppledere  - foreløpig tidsplan</vt:lpstr>
      <vt:lpstr>Saker til 2023</vt:lpstr>
      <vt:lpstr>Til behandling etter valget okt-des-23</vt:lpstr>
      <vt:lpstr>Saker til behandling i nye fylkesting i 2024 eller senere</vt:lpstr>
      <vt:lpstr>Kjente ordinære saker i nærmeste fremtid av generell interesse (de geografiske utvalgene ikke skal behandle men som de vil få orienteringer om av fylkesrådenen)</vt:lpstr>
      <vt:lpstr>Kommende saker GU skal følge</vt:lpstr>
      <vt:lpstr>Fylkestingets vedtak om justering av vedtatt planprogram</vt:lpstr>
      <vt:lpstr>Hva innebærer fylkestingets vedtak?</vt:lpstr>
      <vt:lpstr>Planarbeidet i Viken fortsetter</vt:lpstr>
      <vt:lpstr>Status nå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Trude Remme</dc:creator>
  <cp:lastModifiedBy>Kristine Hasle</cp:lastModifiedBy>
  <cp:revision>9</cp:revision>
  <dcterms:created xsi:type="dcterms:W3CDTF">2022-06-08T07:13:36Z</dcterms:created>
  <dcterms:modified xsi:type="dcterms:W3CDTF">2022-10-12T09:24:19Z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768ce0-ceaf-4778-8ab1-e65d26fe9939_Enabled">
    <vt:lpwstr>true</vt:lpwstr>
  </property>
  <property fmtid="{D5CDD505-2E9C-101B-9397-08002B2CF9AE}" pid="3" name="MSIP_Label_06768ce0-ceaf-4778-8ab1-e65d26fe9939_SetDate">
    <vt:lpwstr>2022-06-08T07:13:37Z</vt:lpwstr>
  </property>
  <property fmtid="{D5CDD505-2E9C-101B-9397-08002B2CF9AE}" pid="4" name="MSIP_Label_06768ce0-ceaf-4778-8ab1-e65d26fe9939_Method">
    <vt:lpwstr>Standard</vt:lpwstr>
  </property>
  <property fmtid="{D5CDD505-2E9C-101B-9397-08002B2CF9AE}" pid="5" name="MSIP_Label_06768ce0-ceaf-4778-8ab1-e65d26fe9939_Name">
    <vt:lpwstr>Begrenset - PROD</vt:lpwstr>
  </property>
  <property fmtid="{D5CDD505-2E9C-101B-9397-08002B2CF9AE}" pid="6" name="MSIP_Label_06768ce0-ceaf-4778-8ab1-e65d26fe9939_SiteId">
    <vt:lpwstr>3d50ddd4-00a1-4ab7-9788-decf14a8728f</vt:lpwstr>
  </property>
  <property fmtid="{D5CDD505-2E9C-101B-9397-08002B2CF9AE}" pid="7" name="MSIP_Label_06768ce0-ceaf-4778-8ab1-e65d26fe9939_ActionId">
    <vt:lpwstr>a291c29d-b37d-44cf-9e39-73b14b827573</vt:lpwstr>
  </property>
  <property fmtid="{D5CDD505-2E9C-101B-9397-08002B2CF9AE}" pid="8" name="MSIP_Label_06768ce0-ceaf-4778-8ab1-e65d26fe9939_ContentBits">
    <vt:lpwstr>0</vt:lpwstr>
  </property>
  <property fmtid="{D5CDD505-2E9C-101B-9397-08002B2CF9AE}" pid="9" name="ContentTypeId">
    <vt:lpwstr>0x0101004F0AC781E6534447BCCB9318FC20DA84</vt:lpwstr>
  </property>
</Properties>
</file>