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102962" r:id="rId6"/>
    <p:sldId id="102980" r:id="rId7"/>
    <p:sldId id="102982" r:id="rId8"/>
    <p:sldId id="256" r:id="rId9"/>
    <p:sldId id="289" r:id="rId10"/>
    <p:sldId id="102983" r:id="rId11"/>
  </p:sldIdLst>
  <p:sldSz cx="12192000" cy="6858000"/>
  <p:notesSz cx="9144000" cy="6858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29DFB-8B75-412E-97B9-E194235FCB52}" v="8" dt="2022-09-08T09:15:51.229"/>
    <p1510:client id="{24595305-7ECF-40D1-B9F1-1F75B8E5797C}" v="37" dt="2022-09-08T10:18:56.601"/>
    <p1510:client id="{D06DE10D-EBA3-44FE-8DE4-43205D090908}" v="1" dt="2022-09-08T10:44:15.535"/>
    <p1510:client id="{D9C79675-02FA-4C1B-81C2-3DE19C4C75F7}" v="34" dt="2022-09-08T10:36:44.556"/>
    <p1510:client id="{EDD57DD1-7503-48F9-885E-4639074B94AB}" v="101" dt="2022-09-08T06:29:22.254"/>
    <p1510:client id="{F8A80AAB-0EF5-4DB6-840F-F89B4A440C05}" v="29" dt="2022-09-08T06:12:59.454"/>
    <p1510:client id="{FA3EADC5-0F1F-44B4-9EA6-80EA9B56B9F8}" v="1" dt="2022-09-08T10:19:48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2F60A114-464F-68B6-D5BD-62ED03385A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D189464-B03F-21FB-34B7-8248FB00FF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CE529-3352-4B79-85A3-AED83919DA51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B2FFF15-CC1E-66B9-0884-EDC181ACD2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8A28638-D9B1-790F-89AA-D6F32BCC58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9F0CE-B493-4695-BBB6-0478C03904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699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CEC4B-BCB9-4094-B67F-5F0E5AD1AC1A}" type="datetimeFigureOut">
              <a:rPr lang="nb-NO" smtClean="0"/>
              <a:t>12.10.2022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8E1D5-35EE-41BE-8002-A89881597B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973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B8E1D5-35EE-41BE-8002-A89881597BE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840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C1FED-2CFF-4BF1-B5B2-CAAAB52A317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519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 descr="Et bilde som inneholder lys&#10;&#10;Automatisk generert beskrivelse">
            <a:extLst>
              <a:ext uri="{FF2B5EF4-FFF2-40B4-BE49-F238E27FC236}">
                <a16:creationId xmlns:a16="http://schemas.microsoft.com/office/drawing/2014/main" id="{1EC0E4C4-3BBA-4C52-A3A7-75BE9130C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" y="284"/>
            <a:ext cx="12190230" cy="6857433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CB6844EF-DB8E-4AF9-9F34-9CDDDD85BE8D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Bilde 14" descr="Et bilde som inneholder lys&#10;&#10;Automatisk generert beskrivelse">
            <a:extLst>
              <a:ext uri="{FF2B5EF4-FFF2-40B4-BE49-F238E27FC236}">
                <a16:creationId xmlns:a16="http://schemas.microsoft.com/office/drawing/2014/main" id="{AB4C1311-1974-4179-8BD1-FE25B1F15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7"/>
            <a:ext cx="12190230" cy="6857433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25FB16F1-1EE8-4D3B-88A2-A493557A1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92702"/>
            <a:ext cx="10515601" cy="211578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256FE78-5F53-46CA-9941-9ADDB6216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200560"/>
            <a:ext cx="10515601" cy="13855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CF3C85-6C0C-45C2-8DDB-743694BB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308646-6FE3-44C1-AEC4-5CD297869FFC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6F66373-3B7B-4945-868B-05809A950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F2FE77-5F61-4B30-AF9D-2B98FEEE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8F3F8D-13D9-476F-8913-874048E624AA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574CA816-F730-4DAD-B5DE-49C4F8E97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5030" y="793899"/>
            <a:ext cx="2050650" cy="606747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E0B9ACA4-99F9-4DE7-A0F2-D1E1F41FCEBD}"/>
              </a:ext>
            </a:extLst>
          </p:cNvPr>
          <p:cNvSpPr txBox="1"/>
          <p:nvPr/>
        </p:nvSpPr>
        <p:spPr>
          <a:xfrm>
            <a:off x="838199" y="5935013"/>
            <a:ext cx="2743200" cy="38087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nb-NO" sz="1875" b="1">
                <a:solidFill>
                  <a:schemeClr val="lt1"/>
                </a:solidFill>
                <a:latin typeface="+mn-lt"/>
              </a:rPr>
              <a:t>Viken viser vei.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2AB60E0-ADDB-4CF6-84A2-C5CE855FEB70}"/>
              </a:ext>
            </a:extLst>
          </p:cNvPr>
          <p:cNvSpPr txBox="1"/>
          <p:nvPr/>
        </p:nvSpPr>
        <p:spPr>
          <a:xfrm>
            <a:off x="8610601" y="5935013"/>
            <a:ext cx="2743200" cy="38087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nb-NO" sz="1875" b="1">
                <a:solidFill>
                  <a:schemeClr val="lt1"/>
                </a:solidFill>
                <a:latin typeface="+mn-lt"/>
              </a:rPr>
              <a:t>viken.no</a:t>
            </a:r>
          </a:p>
        </p:txBody>
      </p:sp>
    </p:spTree>
    <p:extLst>
      <p:ext uri="{BB962C8B-B14F-4D97-AF65-F5344CB8AC3E}">
        <p14:creationId xmlns:p14="http://schemas.microsoft.com/office/powerpoint/2010/main" val="163450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334198-4568-488A-88BD-EEE420951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D93029-CD10-450F-B4B1-31547DB59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D4D657-277E-430F-AD81-03D6A935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69D9-03A1-4CF9-AD18-0C9FC0D7BE50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AA2AE-3FE1-4D65-9C63-D2F1A5FC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19F7687-F855-4031-93D1-879D49FA8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868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87B7BD8-5887-4FF4-B567-EBDCF8FF5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24D446-5067-4070-9143-D3CBF006D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2479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3781F3-6661-475A-8536-46928C32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6F75-2B82-4310-99A7-F150CB55F3F7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AD5D99-365A-47E3-8D37-E8EDE300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ECA96E-82E9-4C13-BD84-9E9C0908A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3404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FEAEB1-8C63-49EB-BE5E-EE8BCDD7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36B4A9-0FBB-4B0C-B442-0C3235633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C8A982-D60A-47C1-8542-FD8F6CE5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3501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3EBC00E9-C738-4E85-B5FA-C6781D8A7468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334430-C11F-4FD0-A785-DF791A41E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3501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9B9117-300E-4182-A5DF-A863D28A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r>
              <a:rPr lang="nb-NO"/>
              <a:t>Side </a:t>
            </a:r>
            <a:fld id="{FBDFE5B2-30AA-4B07-A289-8689B0294A6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7E3F2D03-051D-434B-9F84-359CC71785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7434" y="1316025"/>
            <a:ext cx="10076286" cy="461665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000">
                <a:latin typeface="+mn-lt"/>
              </a:defRPr>
            </a:lvl1pPr>
            <a:lvl2pPr marL="235744" indent="0">
              <a:buNone/>
              <a:defRPr sz="3000"/>
            </a:lvl2pPr>
            <a:lvl3pPr marL="825103" indent="0">
              <a:buNone/>
              <a:defRPr sz="3000"/>
            </a:lvl3pPr>
            <a:lvl4pPr marL="824850" indent="0">
              <a:buNone/>
              <a:defRPr sz="3000"/>
            </a:lvl4pPr>
            <a:lvl5pPr marL="824850" indent="0">
              <a:buNone/>
              <a:defRPr sz="30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17675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930DA7-9335-4E46-9D83-420FC8BE5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CC9872-E4D6-4729-80A2-7FA451248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556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4C5C33-0EC6-416F-9FED-B905746D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596F-6AE0-42D5-9E9D-A1FB22A5803D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E329F5-FA29-4C37-A90C-58A8BB5A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8D4DB3E-5BB2-449A-836D-41ECA9D5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9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3B996AA-813C-4393-9F52-9E67F660C37B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 descr="Et bilde som inneholder lys&#10;&#10;Automatisk generert beskrivelse">
            <a:extLst>
              <a:ext uri="{FF2B5EF4-FFF2-40B4-BE49-F238E27FC236}">
                <a16:creationId xmlns:a16="http://schemas.microsoft.com/office/drawing/2014/main" id="{0BDC3821-D527-4E0F-A98A-A81496CC3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" y="284"/>
            <a:ext cx="12190230" cy="6857433"/>
          </a:xfrm>
          <a:prstGeom prst="rect">
            <a:avLst/>
          </a:prstGeom>
        </p:spPr>
      </p:pic>
      <p:pic>
        <p:nvPicPr>
          <p:cNvPr id="10" name="Grafikk 9">
            <a:extLst>
              <a:ext uri="{FF2B5EF4-FFF2-40B4-BE49-F238E27FC236}">
                <a16:creationId xmlns:a16="http://schemas.microsoft.com/office/drawing/2014/main" id="{EEBF25F2-BB38-4E81-B282-1DE7133F2C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4550" y="5811418"/>
            <a:ext cx="1271700" cy="376271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CDF03F7-47D2-4877-AC0A-7688E621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F31CA81-E160-44B0-9B09-C692BA664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9669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DFEFA9-8ACF-4E16-90FE-BFCB7FCD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618D9DA-C15E-403C-BE69-7F163CF6F165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B20001-282F-4522-9EFF-D58281A0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C8F343-FEA5-4C86-82E5-14F87474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8F3F8D-13D9-476F-8913-874048E624A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087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FFB490-A0CF-49D4-8077-470CDBD42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36BB0B-C5F9-4A85-A411-E471F454B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884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987532E-3195-4ACC-86DC-E80302843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884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7F47C6B-B370-4C90-9024-AE409FC2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499E-72AB-43F4-BEF3-90D079EE6800}" type="datetime1">
              <a:rPr lang="nb-NO" smtClean="0"/>
              <a:t>12.10.2022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C0D8A6-DB8D-4804-96E0-E4C863F9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4FA741-8081-4331-A638-192B777F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979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09A8A7-6FE4-4DE0-B7AF-582FB71A8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108D989-E242-4369-936D-63DF837E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AA7E22A-E1CB-4C22-9E6C-B495F5FBF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8484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18D5030-0534-4B66-97ED-8F27E3ACC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CDC1207-99F2-4870-9FC0-404BEE62E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8484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2C29777-B62C-40C2-82A1-39E336EA9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1FDC-7784-4E9C-90B9-8D20FAC14E3B}" type="datetime1">
              <a:rPr lang="nb-NO" smtClean="0"/>
              <a:t>12.10.2022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74FBCCE-9547-42CE-B859-3D0BA2C9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4D93BC5-9A96-442F-94F8-7BC7B4E8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13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E97353-65B1-45D8-A4A1-9F999D7E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BF752D4-D5C1-4D83-A1B0-D4434A9E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1D6B-2B72-4CBB-8724-C337806C9322}" type="datetime1">
              <a:rPr lang="nb-NO" smtClean="0"/>
              <a:t>12.10.2022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E89A836-AE22-48B2-9FDE-A2E01D97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88F98E1-A198-4A85-A1A8-21B230C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180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5E71CAA-387C-408D-AAB9-5A3648D1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EC3E-E92C-4146-A338-DE474F735298}" type="datetime1">
              <a:rPr lang="nb-NO" smtClean="0"/>
              <a:t>12.10.2022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53FCBA4-A28C-462F-919D-93245657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EC3F32E-D2E4-488F-82C3-9767AE87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109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A373A2-8227-45DE-A8C5-70102339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C4FB4E-2108-4131-846B-367FEFC33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024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20D9D36-EE8F-45DE-9B91-9D9074555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325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DB524CA-745F-4AC4-89A5-11412CA1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D643-3365-4278-9AE8-F11F90CC09A3}" type="datetime1">
              <a:rPr lang="nb-NO" smtClean="0"/>
              <a:t>12.10.2022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508DFA5-DCEB-413C-B6DA-7EE03E9A2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7D4325A-F722-4DCD-8530-C3211F5A0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755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E7F5C5-84A2-452D-A4F4-18E325220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FB7D057-224F-4DB6-AC96-7117AE1C3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325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6564CCD-795B-454B-AB0A-D114F9E7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DAC5-AE3B-4CB2-9562-ED8F6AD8B8D8}" type="datetime1">
              <a:rPr lang="nb-NO" smtClean="0"/>
              <a:t>12.10.2022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33FC0AB-8656-40E4-858B-E1B34FB5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5DEBF97-1FC0-4D5B-85FD-B421103F2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D3E6DAC-CCCF-4CE2-8091-8CD81CA653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0"/>
            <a:ext cx="7008812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71433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3B3E75E-2741-44D0-A59D-CE517F62942A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6390C31-2FDB-4F0F-9A34-71F2A5E9A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0148BFB-E633-4D94-BACF-7268B29C9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6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1620F2-F337-4AA8-A484-6EFDE69D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nb-NO" sz="1200" kern="1200" smtClean="0">
                <a:solidFill>
                  <a:srgbClr val="003B5C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4DFCB22-7AE2-4B1F-A4EE-3A1DAF542D5C}" type="datetime1">
              <a:rPr lang="nb-NO" smtClean="0"/>
              <a:t>12.10.2022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A6F4E6-30AC-47DF-AACB-6B620CCC8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nb-NO" sz="1200" kern="1200" smtClean="0">
                <a:solidFill>
                  <a:srgbClr val="003B5C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6E93409-E736-42E8-A73A-F269D95F7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b-NO" sz="1200" kern="1200" smtClean="0">
                <a:solidFill>
                  <a:srgbClr val="003B5C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08F3F8D-13D9-476F-8913-874048E624AA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F4CDA52A-4DB1-4CAF-BA43-1B18932D127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38200" y="5811700"/>
            <a:ext cx="1271700" cy="37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8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B5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B5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2400" kern="1200">
          <a:solidFill>
            <a:srgbClr val="003B5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2000" kern="1200">
          <a:solidFill>
            <a:srgbClr val="003B5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1800" kern="1200">
          <a:solidFill>
            <a:srgbClr val="003B5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1800" kern="1200">
          <a:solidFill>
            <a:srgbClr val="003B5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6BCD08-636E-81DD-9110-AFDE4CF2AA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Nytt fra Viken	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BFD6DD6-0A84-FE6D-03BD-13BDA963B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Indre Østfold, 09.09.2022</a:t>
            </a:r>
          </a:p>
          <a:p>
            <a:r>
              <a:rPr lang="nb-NO" dirty="0"/>
              <a:t>Linda Iren Karlsen </a:t>
            </a:r>
            <a:r>
              <a:rPr lang="nb-NO" dirty="0" err="1"/>
              <a:t>Duffy</a:t>
            </a:r>
            <a:endParaRPr lang="nb-NO" dirty="0" err="1">
              <a:cs typeface="Calibri Light"/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E833838-2BA2-170C-FD52-4690D1C8F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97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2352BE-718F-D9E8-E51E-95E9D7A89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92702"/>
            <a:ext cx="10515601" cy="655285"/>
          </a:xfrm>
        </p:spPr>
        <p:txBody>
          <a:bodyPr>
            <a:normAutofit fontScale="90000"/>
          </a:bodyPr>
          <a:lstStyle/>
          <a:p>
            <a:r>
              <a:rPr lang="nb-NO"/>
              <a:t>Prosess - oppdeling av Viken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2798349-EF35-045C-7C80-0EF820C14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2594918"/>
            <a:ext cx="5943601" cy="29912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>
                <a:cs typeface="Calibri Light"/>
              </a:rPr>
              <a:t>Gjennomføringsfase fra 1. september  - 1. januar 2024.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>
                <a:cs typeface="Calibri Light"/>
              </a:rPr>
              <a:t>Ansettelse av nye fylkesdirektører: Fylkestinget 15. September.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>
                <a:cs typeface="Calibri Light"/>
              </a:rPr>
              <a:t>Utreder 12 forpliktende samarbeid mellom de nye fylkene. Behandles av fylkestinget i oktober.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>
              <a:cs typeface="Calibri Ligh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b-NO" dirty="0">
              <a:cs typeface="Calibri Light"/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9BBC902-CE7D-ADED-E7A3-01BD047F9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79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0C4EB3-B5EC-AA91-BCBE-43867D267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+mj-lt"/>
                <a:cs typeface="+mj-lt"/>
              </a:rPr>
              <a:t>Regionale planer og medvirkning: 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1458BD-7A54-2B51-C67C-1FB3B097F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858"/>
            <a:ext cx="8971625" cy="45364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Involvere kommunene og andre samfunnsaktører.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Det er nå utarbeidet kunnskapsgrunnlag og utfordringsbilder for regionen. I høst går vi over til utarbeidelse av strategier – med andre ord hvordan vi skal løse utfordringer og ivareta de mulighetene vi har identifisert i planarbeidet så langt.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Overordnede strategier som kan være relevante for hele regionen </a:t>
            </a:r>
            <a:r>
              <a:rPr lang="nb-NO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og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differensierte strategier som retter seg mer mot hvert enkelt fylke.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Det vil komme flere medvirkningsarenaer i høst og videre på vinter og vår i 2023: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Plantreff 12. og 13 september 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om regional plan - for plansjefer og plansaksbehandlere. Så å si alle kommuner i Viken er påmeldt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Forum 31. oktober til 1. november. </a:t>
            </a:r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Det er et politisk forum, hvor hovedfokus denne gangen blir på strategiutforming. Invitasjon med program kommer om kort tid</a:t>
            </a:r>
            <a:endParaRPr lang="nb-NO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 ønsker å komme til utvidede regionråds</a:t>
            </a:r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møter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rett etter nyttår, hvor formannskapsmedlemmer kan inviteres. Håper å kunne samarbeide med koordinatorene om disse arrangementene.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CF990A7-3780-1EFF-6327-DF95F127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332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4E5F63-14AB-AF47-15C3-7B7796090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585927"/>
            <a:ext cx="10815654" cy="1340528"/>
          </a:xfrm>
        </p:spPr>
        <p:txBody>
          <a:bodyPr>
            <a:normAutofit/>
          </a:bodyPr>
          <a:lstStyle/>
          <a:p>
            <a:r>
              <a:rPr lang="nb-NO" sz="4000" dirty="0"/>
              <a:t>Overføring av oppgaver </a:t>
            </a:r>
            <a:br>
              <a:rPr lang="nb-NO" sz="4000" dirty="0"/>
            </a:br>
            <a:r>
              <a:rPr lang="nb-NO" sz="4000" dirty="0"/>
              <a:t>fra statsforvalteren til fylkeskommunen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6569655-6F11-7351-1268-DE919590D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926455"/>
            <a:ext cx="10515600" cy="402158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Hurdalsplattformen: </a:t>
            </a:r>
            <a:br>
              <a:rPr lang="nb-NO" dirty="0"/>
            </a:br>
            <a:r>
              <a:rPr lang="nb-NO" dirty="0"/>
              <a:t>	</a:t>
            </a:r>
            <a:r>
              <a:rPr lang="nb-NO" sz="1400" b="0" i="0" dirty="0">
                <a:effectLst/>
                <a:latin typeface="Calibri" panose="020F0502020204030204" pitchFamily="34" charset="0"/>
              </a:rPr>
              <a:t>«Det lokale demokratiet må utvikles gjennom desentralisering av oppgaver til kommuner og fylkeskommuner. Regjeringen vil 	vurdere å overføre statsforvalternes oppgaver som ikke omhandler tilsyn, kontroll eller klage, til fylkeskommunene. Jordvern skal 	være unntatt.» </a:t>
            </a: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Pågående prosess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Møte med Kommunalminister Sigbjørn Gjelsvik 30. august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Innspill fra fylkeskommunene: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Styrke fylkeskommunen som samfunnsutvikler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Supplere dagens oppgaveportefølje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Rendyrke statsforvalteren som et organ for kontroll, tilsyn og klage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Folkevalgt kontroll over politikken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4260CDB-8A7A-8241-0A69-624571D1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39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A3C3BF-FEA6-4C6A-A080-4417A6AF7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8105" y="523783"/>
            <a:ext cx="8248553" cy="1144511"/>
          </a:xfrm>
        </p:spPr>
        <p:txBody>
          <a:bodyPr>
            <a:noAutofit/>
          </a:bodyPr>
          <a:lstStyle/>
          <a:p>
            <a:pPr algn="ctr"/>
            <a:r>
              <a:rPr lang="nb-NO" sz="3200" b="1" dirty="0"/>
              <a:t>Hvordan har det gått med bosetting av flyktninger</a:t>
            </a:r>
            <a:br>
              <a:rPr lang="nb-NO" sz="3200" b="1" dirty="0"/>
            </a:br>
            <a:r>
              <a:rPr lang="nb-NO" sz="3200" b="1" dirty="0"/>
              <a:t> i 2022 og anmodningen for 2023?</a:t>
            </a:r>
            <a:endParaRPr lang="nb-NO" sz="4400" b="1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6C325F6-470D-427D-B096-F7D37385E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1" y="2092932"/>
            <a:ext cx="3389383" cy="3096774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B54B869B-C86E-E8DB-C03F-9855D8725F4C}"/>
              </a:ext>
            </a:extLst>
          </p:cNvPr>
          <p:cNvSpPr txBox="1"/>
          <p:nvPr/>
        </p:nvSpPr>
        <p:spPr>
          <a:xfrm>
            <a:off x="4412202" y="1970843"/>
            <a:ext cx="673815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Fylkeskommunens rolle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Kommunene har gjort en formidabel innsats. Per 6.september er om lag 1000 vedtaksplasser ledige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Uke 36: fylkeskommunen møter ledere for integreringsarbeidet i kommuneregionene om deres arbeid (11 møter)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Fylkeskommunens anbefalinger presenteres for </a:t>
            </a:r>
            <a:r>
              <a:rPr lang="nb-NO" sz="2400" dirty="0" err="1">
                <a:solidFill>
                  <a:schemeClr val="bg1"/>
                </a:solidFill>
              </a:rPr>
              <a:t>IMDi</a:t>
            </a:r>
            <a:r>
              <a:rPr lang="nb-NO" sz="2400" dirty="0">
                <a:solidFill>
                  <a:schemeClr val="bg1"/>
                </a:solidFill>
              </a:rPr>
              <a:t> i møte 28.10.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bg1"/>
                </a:solidFill>
              </a:rPr>
              <a:t>Anmodningsbrevet til kommunene fra </a:t>
            </a:r>
            <a:r>
              <a:rPr lang="nb-NO" sz="2400" dirty="0" err="1">
                <a:solidFill>
                  <a:schemeClr val="bg1"/>
                </a:solidFill>
              </a:rPr>
              <a:t>IMDi</a:t>
            </a:r>
            <a:r>
              <a:rPr lang="nb-NO" sz="2400" dirty="0">
                <a:solidFill>
                  <a:schemeClr val="bg1"/>
                </a:solidFill>
              </a:rPr>
              <a:t> forventes i november/desember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83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1EAD11-8B72-BE17-FEF2-D8429148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Indre Østfoldregionen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B47823EB-0F5C-093E-CBCB-15EA4C977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497979"/>
              </p:ext>
            </p:extLst>
          </p:nvPr>
        </p:nvGraphicFramePr>
        <p:xfrm>
          <a:off x="838200" y="1900989"/>
          <a:ext cx="7645398" cy="3621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1918">
                  <a:extLst>
                    <a:ext uri="{9D8B030D-6E8A-4147-A177-3AD203B41FA5}">
                      <a16:colId xmlns:a16="http://schemas.microsoft.com/office/drawing/2014/main" val="177488728"/>
                    </a:ext>
                  </a:extLst>
                </a:gridCol>
                <a:gridCol w="1770192">
                  <a:extLst>
                    <a:ext uri="{9D8B030D-6E8A-4147-A177-3AD203B41FA5}">
                      <a16:colId xmlns:a16="http://schemas.microsoft.com/office/drawing/2014/main" val="386446132"/>
                    </a:ext>
                  </a:extLst>
                </a:gridCol>
                <a:gridCol w="1220822">
                  <a:extLst>
                    <a:ext uri="{9D8B030D-6E8A-4147-A177-3AD203B41FA5}">
                      <a16:colId xmlns:a16="http://schemas.microsoft.com/office/drawing/2014/main" val="558126249"/>
                    </a:ext>
                  </a:extLst>
                </a:gridCol>
                <a:gridCol w="1220822">
                  <a:extLst>
                    <a:ext uri="{9D8B030D-6E8A-4147-A177-3AD203B41FA5}">
                      <a16:colId xmlns:a16="http://schemas.microsoft.com/office/drawing/2014/main" val="1440717839"/>
                    </a:ext>
                  </a:extLst>
                </a:gridCol>
                <a:gridCol w="1220822">
                  <a:extLst>
                    <a:ext uri="{9D8B030D-6E8A-4147-A177-3AD203B41FA5}">
                      <a16:colId xmlns:a16="http://schemas.microsoft.com/office/drawing/2014/main" val="3919809119"/>
                    </a:ext>
                  </a:extLst>
                </a:gridCol>
                <a:gridCol w="1220822">
                  <a:extLst>
                    <a:ext uri="{9D8B030D-6E8A-4147-A177-3AD203B41FA5}">
                      <a16:colId xmlns:a16="http://schemas.microsoft.com/office/drawing/2014/main" val="1204081604"/>
                    </a:ext>
                  </a:extLst>
                </a:gridCol>
              </a:tblGrid>
              <a:tr h="38200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2400" u="none" strike="noStrike">
                          <a:effectLst/>
                        </a:rPr>
                        <a:t>Indre Østfold regionen</a:t>
                      </a:r>
                      <a:endParaRPr lang="nb-N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anmodet</a:t>
                      </a:r>
                      <a:endParaRPr lang="nb-N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bosatte</a:t>
                      </a:r>
                      <a:endParaRPr lang="nb-N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tildelt</a:t>
                      </a:r>
                      <a:endParaRPr lang="nb-N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 dirty="0">
                          <a:effectLst/>
                        </a:rPr>
                        <a:t>Ledige plasser</a:t>
                      </a:r>
                      <a:endParaRPr lang="nb-NO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887071"/>
                  </a:ext>
                </a:extLst>
              </a:tr>
              <a:tr h="76400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 dirty="0">
                          <a:effectLst/>
                        </a:rPr>
                        <a:t> 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2400" u="none" strike="noStrike">
                          <a:effectLst/>
                        </a:rPr>
                        <a:t>Indre Østfold </a:t>
                      </a:r>
                      <a:endParaRPr lang="nb-NO" sz="2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180</a:t>
                      </a:r>
                      <a:endParaRPr lang="nb-N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121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45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14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921917"/>
                  </a:ext>
                </a:extLst>
              </a:tr>
              <a:tr h="382003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 </a:t>
                      </a:r>
                      <a:endParaRPr lang="nb-N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2400" u="none" strike="noStrike">
                          <a:effectLst/>
                        </a:rPr>
                        <a:t>Marker </a:t>
                      </a:r>
                      <a:endParaRPr lang="nb-NO" sz="2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15</a:t>
                      </a:r>
                      <a:endParaRPr lang="nb-N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7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4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4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6266570"/>
                  </a:ext>
                </a:extLst>
              </a:tr>
              <a:tr h="76400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 </a:t>
                      </a:r>
                      <a:endParaRPr lang="nb-N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2400" u="none" strike="noStrike">
                          <a:effectLst/>
                        </a:rPr>
                        <a:t>Rakkestad </a:t>
                      </a:r>
                      <a:endParaRPr lang="nb-NO" sz="2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100</a:t>
                      </a:r>
                      <a:endParaRPr lang="nb-N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29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20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51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8101506"/>
                  </a:ext>
                </a:extLst>
              </a:tr>
              <a:tr h="382003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u="none" strike="noStrike">
                          <a:effectLst/>
                        </a:rPr>
                        <a:t> </a:t>
                      </a:r>
                      <a:endParaRPr lang="nb-N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2400" u="none" strike="noStrike">
                          <a:effectLst/>
                        </a:rPr>
                        <a:t>Skiptvedt </a:t>
                      </a:r>
                      <a:endParaRPr lang="nb-NO" sz="2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30</a:t>
                      </a:r>
                      <a:endParaRPr lang="nb-N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13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16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4748083"/>
                  </a:ext>
                </a:extLst>
              </a:tr>
              <a:tr h="38200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2400" b="1" u="none" strike="noStrike" dirty="0">
                          <a:effectLst/>
                        </a:rPr>
                        <a:t>Totalt for regionen </a:t>
                      </a:r>
                    </a:p>
                    <a:p>
                      <a:pPr algn="ctr" fontAlgn="ctr"/>
                      <a:r>
                        <a:rPr lang="nb-NO" sz="1400" b="1" u="none" strike="noStrike" dirty="0">
                          <a:effectLst/>
                        </a:rPr>
                        <a:t>Per 08.08.2022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>
                          <a:effectLst/>
                        </a:rPr>
                        <a:t>325</a:t>
                      </a:r>
                      <a:endParaRPr lang="nb-N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170</a:t>
                      </a:r>
                      <a:endParaRPr lang="nb-NO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70</a:t>
                      </a:r>
                      <a:endParaRPr lang="nb-NO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u="none" strike="noStrike" dirty="0">
                          <a:effectLst/>
                        </a:rPr>
                        <a:t>85</a:t>
                      </a:r>
                      <a:endParaRPr lang="nb-NO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045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21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BC147D-88A9-9FE9-B759-88508FD6A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800" dirty="0"/>
              <a:t>Takk for oppmerksomheten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4DC717B-DCF9-7672-529A-B3EFDCB3A1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C017127-EDBD-8FE4-1A80-90DFF4B0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3248202"/>
      </p:ext>
    </p:extLst>
  </p:cSld>
  <p:clrMapOvr>
    <a:masterClrMapping/>
  </p:clrMapOvr>
</p:sld>
</file>

<file path=ppt/theme/theme1.xml><?xml version="1.0" encoding="utf-8"?>
<a:theme xmlns:a="http://schemas.openxmlformats.org/drawingml/2006/main" name="Viken fylkeskommune">
  <a:themeElements>
    <a:clrScheme name="Viken">
      <a:dk1>
        <a:sysClr val="windowText" lastClr="000000"/>
      </a:dk1>
      <a:lt1>
        <a:sysClr val="window" lastClr="FFFFFF"/>
      </a:lt1>
      <a:dk2>
        <a:srgbClr val="003B5C"/>
      </a:dk2>
      <a:lt2>
        <a:srgbClr val="0085CA"/>
      </a:lt2>
      <a:accent1>
        <a:srgbClr val="0085CA"/>
      </a:accent1>
      <a:accent2>
        <a:srgbClr val="FF9E1B"/>
      </a:accent2>
      <a:accent3>
        <a:srgbClr val="FF5C39"/>
      </a:accent3>
      <a:accent4>
        <a:srgbClr val="009775"/>
      </a:accent4>
      <a:accent5>
        <a:srgbClr val="99D6EA"/>
      </a:accent5>
      <a:accent6>
        <a:srgbClr val="FBD872"/>
      </a:accent6>
      <a:hlink>
        <a:srgbClr val="0563C1"/>
      </a:hlink>
      <a:folHlink>
        <a:srgbClr val="954F72"/>
      </a:folHlink>
    </a:clrScheme>
    <a:fontScheme name="Viken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ken fylkeskommune" id="{CAEFA52C-7C4F-479F-A9A4-BC9A06DEF525}" vid="{A37FE515-D669-4B1F-BCD4-CA32253A8C6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fb3d6e1-51a7-4f72-ada5-f0ecca33041b">
      <UserInfo>
        <DisplayName>Lasse Narjord Thue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D0F0B2F39429E47B5A60B57EAA718D6" ma:contentTypeVersion="6" ma:contentTypeDescription="Opprett et nytt dokument." ma:contentTypeScope="" ma:versionID="e089015dc54ddcb23c0a077727883d48">
  <xsd:schema xmlns:xsd="http://www.w3.org/2001/XMLSchema" xmlns:xs="http://www.w3.org/2001/XMLSchema" xmlns:p="http://schemas.microsoft.com/office/2006/metadata/properties" xmlns:ns2="83b29fcb-7708-4c3b-a7c4-a2c53e50fda8" xmlns:ns3="3fb3d6e1-51a7-4f72-ada5-f0ecca33041b" targetNamespace="http://schemas.microsoft.com/office/2006/metadata/properties" ma:root="true" ma:fieldsID="62be463f12de399d897e0e0a21b28def" ns2:_="" ns3:_="">
    <xsd:import namespace="83b29fcb-7708-4c3b-a7c4-a2c53e50fda8"/>
    <xsd:import namespace="3fb3d6e1-51a7-4f72-ada5-f0ecca3304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29fcb-7708-4c3b-a7c4-a2c53e50f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3d6e1-51a7-4f72-ada5-f0ecca3304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B2A773-263C-4D44-804A-015DF51208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35D9E2-F774-4DC5-A35B-B03105155E6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3fb3d6e1-51a7-4f72-ada5-f0ecca33041b"/>
    <ds:schemaRef ds:uri="http://purl.org/dc/elements/1.1/"/>
    <ds:schemaRef ds:uri="83b29fcb-7708-4c3b-a7c4-a2c53e50fda8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38CC10-4D54-4CD0-91E9-D39781339318}">
  <ds:schemaRefs>
    <ds:schemaRef ds:uri="3fb3d6e1-51a7-4f72-ada5-f0ecca33041b"/>
    <ds:schemaRef ds:uri="83b29fcb-7708-4c3b-a7c4-a2c53e50fd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155</TotalTime>
  <Words>436</Words>
  <Application>Microsoft Office PowerPoint</Application>
  <PresentationFormat>Widescreen</PresentationFormat>
  <Paragraphs>74</Paragraphs>
  <Slides>7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Symbol</vt:lpstr>
      <vt:lpstr>Viken fylkeskommune</vt:lpstr>
      <vt:lpstr>Nytt fra Viken </vt:lpstr>
      <vt:lpstr>Prosess - oppdeling av Viken</vt:lpstr>
      <vt:lpstr>Regionale planer og medvirkning: </vt:lpstr>
      <vt:lpstr>Overføring av oppgaver  fra statsforvalteren til fylkeskommunen</vt:lpstr>
      <vt:lpstr>Hvordan har det gått med bosetting av flyktninger  i 2022 og anmodningen for 2023?</vt:lpstr>
      <vt:lpstr>Indre Østfoldregionen</vt:lpstr>
      <vt:lpstr>Takk for oppmerksomheten</vt:lpstr>
    </vt:vector>
  </TitlesOfParts>
  <Company>Viken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Maria Helene Bjørnsen</dc:creator>
  <cp:lastModifiedBy>Kristine Hasle</cp:lastModifiedBy>
  <cp:revision>45</cp:revision>
  <dcterms:created xsi:type="dcterms:W3CDTF">2022-06-01T08:59:37Z</dcterms:created>
  <dcterms:modified xsi:type="dcterms:W3CDTF">2022-10-12T08:31:33Z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768ce0-ceaf-4778-8ab1-e65d26fe9939_Enabled">
    <vt:lpwstr>true</vt:lpwstr>
  </property>
  <property fmtid="{D5CDD505-2E9C-101B-9397-08002B2CF9AE}" pid="3" name="MSIP_Label_06768ce0-ceaf-4778-8ab1-e65d26fe9939_SetDate">
    <vt:lpwstr>2022-06-01T08:59:37Z</vt:lpwstr>
  </property>
  <property fmtid="{D5CDD505-2E9C-101B-9397-08002B2CF9AE}" pid="4" name="MSIP_Label_06768ce0-ceaf-4778-8ab1-e65d26fe9939_Method">
    <vt:lpwstr>Standard</vt:lpwstr>
  </property>
  <property fmtid="{D5CDD505-2E9C-101B-9397-08002B2CF9AE}" pid="5" name="MSIP_Label_06768ce0-ceaf-4778-8ab1-e65d26fe9939_Name">
    <vt:lpwstr>Begrenset - PROD</vt:lpwstr>
  </property>
  <property fmtid="{D5CDD505-2E9C-101B-9397-08002B2CF9AE}" pid="6" name="MSIP_Label_06768ce0-ceaf-4778-8ab1-e65d26fe9939_SiteId">
    <vt:lpwstr>3d50ddd4-00a1-4ab7-9788-decf14a8728f</vt:lpwstr>
  </property>
  <property fmtid="{D5CDD505-2E9C-101B-9397-08002B2CF9AE}" pid="7" name="MSIP_Label_06768ce0-ceaf-4778-8ab1-e65d26fe9939_ActionId">
    <vt:lpwstr>e523075a-1711-4c20-a547-418972b6916d</vt:lpwstr>
  </property>
  <property fmtid="{D5CDD505-2E9C-101B-9397-08002B2CF9AE}" pid="8" name="MSIP_Label_06768ce0-ceaf-4778-8ab1-e65d26fe9939_ContentBits">
    <vt:lpwstr>0</vt:lpwstr>
  </property>
  <property fmtid="{D5CDD505-2E9C-101B-9397-08002B2CF9AE}" pid="9" name="ContentTypeId">
    <vt:lpwstr>0x0101001D0F0B2F39429E47B5A60B57EAA718D6</vt:lpwstr>
  </property>
</Properties>
</file>