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665" r:id="rId5"/>
    <p:sldId id="494" r:id="rId6"/>
    <p:sldId id="642" r:id="rId7"/>
    <p:sldId id="63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F5CF3-FF25-418E-83B3-6B8548303CA6}" v="1" dt="2022-09-13T10:56:21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E2A98-6080-4361-98C5-02F71C24033C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DF46A-169E-426F-B276-CB0D2A1FC5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79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Barn med innvandrer-bakgrunn er sterkt overrepresentert i gruppen lavinntektsfamilier. Vi har lang historie med integrering i Indre Østfold. Til sammen er det 120 ulike nasjonaliteter bosatt i kommunen. Vi har så langt ikke hatt erfaring med fremmedkrigere.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0B7C2-A667-4AA2-8107-5AFF702CB5D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78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4E769A-1489-4CD8-9BF5-CFDA20C04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2E112E4-86C1-42A9-8B80-47BCBB692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479CAF-1F56-4261-9B21-060C2811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57DC04-79AC-430F-A950-28B5029D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510D8C-060C-461C-9EF0-73A37C1B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17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C5AB98-10B4-460A-B36A-14F8C8E9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FE6A47D-8321-4BAE-B308-041B7CD08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34E8E4-F2B4-4BD8-9979-79632415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784DF03-2CBE-4ADA-A1D1-435B8056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79076F-E48E-4208-BF51-68C8259E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32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E723A06-195B-45D6-8C52-CB50EE827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81031BD-7B10-4DCF-A5D8-C6A6EB150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C12D48-1DCE-4E02-94C4-3ECA7F4E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F1FCF6-DBCE-433F-8294-965AF90D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0B8AC2-B38E-4914-9EB8-61ABF698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8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1A6948-9779-4E29-AD96-5BB45140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FC49E7-9BE9-40B8-B5FE-14B811F2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0D6591-2BA1-43B9-BC21-D885FA44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6929B8-A003-4D79-BF94-9F20F03B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7CD29F-1078-415C-8316-03C0854B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3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20637A-4B70-4AB1-9211-C433E195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81D2B1-45AF-4303-B575-99843C63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3F6D2C-2709-4A43-9E1A-FFB6612B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6C6578-8483-43C2-B63C-B04BD69D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6AC92E-45C5-4CD2-BE67-8AD21842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55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11ADF8-ED9F-45E0-9F9B-8D12CEB6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4B6557-CFBA-471E-8E3F-E918ACF21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A5AB58E-0E0A-455E-BE13-4D50B233D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16C82B-310B-4662-800F-A096D3D5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958150-9FE2-4196-A9E3-057BC8A5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436C4E-9BA4-4B79-8D46-C2FC577F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24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9ACD8-CC80-4791-BBD1-D997DBD4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608292-570F-423C-95B8-03373F2F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DDCE4C-4F38-4EA0-8050-726C25B2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1E76E0B-5266-4906-95F5-756DCFB13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87B323A-3EA5-4629-BA97-8AE1F841E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FC1F03-EB99-4EDB-8B38-580B8230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ACFE7D4-6BA9-42E4-BDB6-E118DEFE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8BFADE8-F2D7-4561-958F-B5AD35E5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67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0E2FD4-9811-4656-B11D-E27CF686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21953AE-1EED-4CB9-BC37-CE7500FF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8B6F634-CF07-41DA-B8CD-A6E15702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190537-1F4A-434B-8CF9-AF882A74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65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AEB52EE-11D8-477C-BA78-932736D2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2727CC0-3ECC-441C-B0EE-F4E94617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9370505-85CA-4623-B4F4-C339B4ED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46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4DF70-D1EE-4344-9077-951C8977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95DBA6-F776-45FF-B550-1861B4D0D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D004A1-1302-4B0C-A9CF-27A459345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3D1061-C927-452C-AB48-A5BF25AF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AC1784-0EB2-4192-954C-B18B7F44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721D0A-60B0-4E54-9E87-D19D127E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80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A9B28D-120A-4FD1-8F08-3FA2F643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D1B1191-F820-4201-8E27-9B96060A1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7C42CC-AF10-4056-8A6C-AD192CDFB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000FF3-AEC0-4CAD-83BD-D13F2834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0EC8D5-5447-4E8F-A704-A665CFAE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CF5260-E8C0-4FD9-811E-78792374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87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3BF2AB8-3BAB-4671-B6DF-B781A14A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1FEA0F-D241-4F85-AA00-258C9740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A0C7E4-F79A-472A-92DD-254BE22FE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816E-8E49-42F5-8E03-97A21BD9A68D}" type="datetimeFigureOut">
              <a:rPr lang="nb-NO" smtClean="0"/>
              <a:t>12.10.2022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D8D3A6-3B31-4376-AE83-39D59E265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F983C9-571C-42D1-AB80-221E75EB1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07E9-54A7-44C4-896E-45A704806F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7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4ADDB5B-80A5-4461-8E53-89581AD71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98"/>
          <a:stretch/>
        </p:blipFill>
        <p:spPr>
          <a:xfrm>
            <a:off x="494370" y="1681927"/>
            <a:ext cx="4330178" cy="3494146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BA52402-6CD9-4472-A913-180C6DCBEA1F}"/>
              </a:ext>
            </a:extLst>
          </p:cNvPr>
          <p:cNvSpPr txBox="1"/>
          <p:nvPr/>
        </p:nvSpPr>
        <p:spPr>
          <a:xfrm>
            <a:off x="4522707" y="3802344"/>
            <a:ext cx="63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spc="300"/>
              <a:t>Opplysning – Opplæring – Opplevelser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0BF8C7E-A887-4B1C-B591-7AD399C3B345}"/>
              </a:ext>
            </a:extLst>
          </p:cNvPr>
          <p:cNvSpPr/>
          <p:nvPr/>
        </p:nvSpPr>
        <p:spPr>
          <a:xfrm>
            <a:off x="0" y="0"/>
            <a:ext cx="12192000" cy="13316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BD28DC3-5458-4F21-95C9-9B257217D4F8}"/>
              </a:ext>
            </a:extLst>
          </p:cNvPr>
          <p:cNvSpPr/>
          <p:nvPr/>
        </p:nvSpPr>
        <p:spPr>
          <a:xfrm>
            <a:off x="0" y="5526350"/>
            <a:ext cx="12192000" cy="13316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DC8103E-7408-4231-8B2F-D05C5F4B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231"/>
          <a:stretch/>
        </p:blipFill>
        <p:spPr>
          <a:xfrm>
            <a:off x="4454593" y="2570708"/>
            <a:ext cx="6416663" cy="12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6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AC0A3A-42F4-417C-B95E-1A583434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947" y="355795"/>
            <a:ext cx="5820745" cy="1435684"/>
          </a:xfrm>
        </p:spPr>
        <p:txBody>
          <a:bodyPr>
            <a:normAutofit/>
          </a:bodyPr>
          <a:lstStyle/>
          <a:p>
            <a:r>
              <a:rPr lang="nb-N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Høytorp og Trøgstad fort</a:t>
            </a:r>
          </a:p>
        </p:txBody>
      </p:sp>
      <p:pic>
        <p:nvPicPr>
          <p:cNvPr id="5" name="Bilde 4" descr="Et bilde som inneholder bygning, utendørs, gammel, stein&#10;&#10;Automatisk generert beskrivelse">
            <a:extLst>
              <a:ext uri="{FF2B5EF4-FFF2-40B4-BE49-F238E27FC236}">
                <a16:creationId xmlns:a16="http://schemas.microsoft.com/office/drawing/2014/main" id="{F52E6FF3-1E52-44DF-A682-50CEFA803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 r="2" b="819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448122-9BA3-49A7-9A07-7C2824A9F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436" y="1680059"/>
            <a:ext cx="4840010" cy="4917965"/>
          </a:xfrm>
        </p:spPr>
        <p:txBody>
          <a:bodyPr>
            <a:noAutofit/>
          </a:bodyPr>
          <a:lstStyle/>
          <a:p>
            <a:r>
              <a:rPr lang="nb-NO" sz="2400"/>
              <a:t>På fortene i Indre Østfold skal vi bygge opp sentre som det ikke er maken til i Norge</a:t>
            </a:r>
          </a:p>
          <a:p>
            <a:r>
              <a:rPr lang="nb-NO" sz="2400"/>
              <a:t>På disse arenaene skal vi</a:t>
            </a:r>
            <a:endParaRPr lang="nb-NO" sz="1600"/>
          </a:p>
          <a:p>
            <a:pPr lvl="1"/>
            <a:r>
              <a:rPr lang="nb-NO" sz="2000"/>
              <a:t>Formidle viktig kunnskap </a:t>
            </a:r>
            <a:br>
              <a:rPr lang="nb-NO" sz="2000"/>
            </a:br>
            <a:r>
              <a:rPr lang="nb-NO" sz="2000" b="1">
                <a:solidFill>
                  <a:srgbClr val="FF0000"/>
                </a:solidFill>
              </a:rPr>
              <a:t>(Opplysning)</a:t>
            </a:r>
          </a:p>
          <a:p>
            <a:pPr lvl="1"/>
            <a:r>
              <a:rPr lang="nb-NO" sz="2000"/>
              <a:t>Skape spennende aktivitet </a:t>
            </a:r>
            <a:r>
              <a:rPr lang="nb-NO" sz="2000" b="1">
                <a:solidFill>
                  <a:srgbClr val="FF0000"/>
                </a:solidFill>
              </a:rPr>
              <a:t>(Opplevelser)</a:t>
            </a:r>
          </a:p>
          <a:p>
            <a:pPr lvl="1"/>
            <a:r>
              <a:rPr lang="nb-NO" sz="2000"/>
              <a:t>Tilrettelegge for utdanning </a:t>
            </a:r>
            <a:r>
              <a:rPr lang="nb-NO" sz="2000" b="1">
                <a:solidFill>
                  <a:srgbClr val="FF0000"/>
                </a:solidFill>
              </a:rPr>
              <a:t>(Opplæring)</a:t>
            </a:r>
          </a:p>
          <a:p>
            <a:r>
              <a:rPr lang="nb-NO" sz="2400"/>
              <a:t>Konseptet på fortene skal utvikles i samarbeid med skolene, næringslivet og frivillige, lag og foreninger</a:t>
            </a:r>
          </a:p>
        </p:txBody>
      </p:sp>
    </p:spTree>
    <p:extLst>
      <p:ext uri="{BB962C8B-B14F-4D97-AF65-F5344CB8AC3E}">
        <p14:creationId xmlns:p14="http://schemas.microsoft.com/office/powerpoint/2010/main" val="30482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918F16-EFE4-4897-AC25-6A811D74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>
            <a:normAutofit/>
          </a:bodyPr>
          <a:lstStyle/>
          <a:p>
            <a:r>
              <a:rPr lang="nb-NO" sz="4000" i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 vil bruke fortiden…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8CA47D-D39A-4CEB-A386-1C656BAD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257"/>
            <a:ext cx="10515600" cy="43583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Kommunene </a:t>
            </a:r>
            <a:r>
              <a:rPr lang="nb-N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regionen </a:t>
            </a: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 en høy, og økende andel </a:t>
            </a:r>
            <a:b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barn som vokser opp i familier med vedvarende </a:t>
            </a:r>
            <a:b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lavinntekt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Kommunene har et lavere utdanningsnivå og høyere </a:t>
            </a:r>
            <a:br>
              <a:rPr lang="nb-N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frafall enn resten av fylket og landet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mennesker faller utenfor skole og arbeidsliv, og øvrig deltakelse i samfunnet, er en utfordring for demokratiet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emokratiet er under press fra flere hold: Polarisering. Hatprat. Falske nyheter. Konspirasjonsteorier.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Forskning viser at utenforskap kan danne grobunn for ytterliggående holdninger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8260276-9741-4D78-B1D5-A95A89533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162" y="873943"/>
            <a:ext cx="3490022" cy="2362605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4046049C-71A1-4B42-919A-32926060D414}"/>
              </a:ext>
            </a:extLst>
          </p:cNvPr>
          <p:cNvSpPr txBox="1">
            <a:spLocks/>
          </p:cNvSpPr>
          <p:nvPr/>
        </p:nvSpPr>
        <p:spPr>
          <a:xfrm>
            <a:off x="838200" y="5615126"/>
            <a:ext cx="10347664" cy="87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4000" i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til å forme framtiden</a:t>
            </a:r>
          </a:p>
        </p:txBody>
      </p:sp>
    </p:spTree>
    <p:extLst>
      <p:ext uri="{BB962C8B-B14F-4D97-AF65-F5344CB8AC3E}">
        <p14:creationId xmlns:p14="http://schemas.microsoft.com/office/powerpoint/2010/main" val="328881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utendørs, tre, vei, dag&#10;&#10;Automatisk generert beskrivelse">
            <a:extLst>
              <a:ext uri="{FF2B5EF4-FFF2-40B4-BE49-F238E27FC236}">
                <a16:creationId xmlns:a16="http://schemas.microsoft.com/office/drawing/2014/main" id="{48DDFC65-019B-4221-B77E-D9F55DE97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" b="10418"/>
          <a:stretch/>
        </p:blipFill>
        <p:spPr>
          <a:xfrm>
            <a:off x="0" y="0"/>
            <a:ext cx="12213644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5CBE47E-A789-4418-B6F6-56877D1AEFED}"/>
              </a:ext>
            </a:extLst>
          </p:cNvPr>
          <p:cNvSpPr/>
          <p:nvPr/>
        </p:nvSpPr>
        <p:spPr>
          <a:xfrm>
            <a:off x="0" y="1473693"/>
            <a:ext cx="12213644" cy="4101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DCA2754-8D00-462F-9C56-E65F6A03ED4E}"/>
              </a:ext>
            </a:extLst>
          </p:cNvPr>
          <p:cNvPicPr/>
          <p:nvPr/>
        </p:nvPicPr>
        <p:blipFill rotWithShape="1">
          <a:blip r:embed="rId3"/>
          <a:srcRect l="20270"/>
          <a:stretch/>
        </p:blipFill>
        <p:spPr bwMode="auto">
          <a:xfrm>
            <a:off x="3776746" y="4133815"/>
            <a:ext cx="1281208" cy="26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982569C-6336-483D-AA26-E5E700B8BE83}"/>
              </a:ext>
            </a:extLst>
          </p:cNvPr>
          <p:cNvPicPr/>
          <p:nvPr/>
        </p:nvPicPr>
        <p:blipFill rotWithShape="1">
          <a:blip r:embed="rId4"/>
          <a:srcRect l="20324"/>
          <a:stretch/>
        </p:blipFill>
        <p:spPr bwMode="auto">
          <a:xfrm>
            <a:off x="3776746" y="3811945"/>
            <a:ext cx="1269395" cy="26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931DA32-17D4-4C01-A623-3E0C235BCDA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11330" y="3350567"/>
            <a:ext cx="1471233" cy="39090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0A746E4-FDC3-47D8-A192-C593435FC8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51838" y="2285460"/>
            <a:ext cx="1614179" cy="67367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0166EDD-7302-460A-A927-7E7F4C5AC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269" y="2285460"/>
            <a:ext cx="1997250" cy="125114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29D2C4D-8953-4E77-AA54-42BFB2281DCC}"/>
              </a:ext>
            </a:extLst>
          </p:cNvPr>
          <p:cNvSpPr/>
          <p:nvPr/>
        </p:nvSpPr>
        <p:spPr>
          <a:xfrm>
            <a:off x="6194168" y="3781282"/>
            <a:ext cx="1471232" cy="4659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E4F4D1C-C76E-40E6-BF2A-3477C25B0A5E}"/>
              </a:ext>
            </a:extLst>
          </p:cNvPr>
          <p:cNvSpPr/>
          <p:nvPr/>
        </p:nvSpPr>
        <p:spPr>
          <a:xfrm>
            <a:off x="6271411" y="3857153"/>
            <a:ext cx="1471232" cy="4659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B01F8DD-93A1-4F1B-B7B6-0E99CFD87539}"/>
              </a:ext>
            </a:extLst>
          </p:cNvPr>
          <p:cNvSpPr/>
          <p:nvPr/>
        </p:nvSpPr>
        <p:spPr>
          <a:xfrm>
            <a:off x="6346568" y="3933682"/>
            <a:ext cx="1471232" cy="4659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2559D6A-6FDB-49E8-A0E8-1780F82F1FCF}"/>
              </a:ext>
            </a:extLst>
          </p:cNvPr>
          <p:cNvSpPr/>
          <p:nvPr/>
        </p:nvSpPr>
        <p:spPr>
          <a:xfrm>
            <a:off x="6421725" y="4002629"/>
            <a:ext cx="1471232" cy="4659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BEDRIFTER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CC550FD-1529-4637-9F2C-943AD3B0A9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r="72767" b="142"/>
          <a:stretch/>
        </p:blipFill>
        <p:spPr>
          <a:xfrm>
            <a:off x="949090" y="2276230"/>
            <a:ext cx="1798371" cy="2090172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CCA09603-56FF-4705-805B-3D323FA0D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3792" y="2303710"/>
            <a:ext cx="2513422" cy="1950248"/>
          </a:xfrm>
          <a:prstGeom prst="rect">
            <a:avLst/>
          </a:prstGeom>
        </p:spPr>
      </p:pic>
      <p:sp>
        <p:nvSpPr>
          <p:cNvPr id="18" name="Tittel 17">
            <a:extLst>
              <a:ext uri="{FF2B5EF4-FFF2-40B4-BE49-F238E27FC236}">
                <a16:creationId xmlns:a16="http://schemas.microsoft.com/office/drawing/2014/main" id="{10C5579B-D582-458F-9A07-A1722445C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506" y="297332"/>
            <a:ext cx="31212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FORTENE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89B754D-8677-4219-B8C7-E1F14E24ABBE}"/>
              </a:ext>
            </a:extLst>
          </p:cNvPr>
          <p:cNvSpPr txBox="1"/>
          <p:nvPr/>
        </p:nvSpPr>
        <p:spPr>
          <a:xfrm>
            <a:off x="948793" y="4949289"/>
            <a:ext cx="100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pc="300"/>
              <a:t> - i samarbeid med frivillige, lag og foreninger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E90A0E9-11CC-48F5-82C1-60CE03A1F1D3}"/>
              </a:ext>
            </a:extLst>
          </p:cNvPr>
          <p:cNvSpPr txBox="1"/>
          <p:nvPr/>
        </p:nvSpPr>
        <p:spPr>
          <a:xfrm>
            <a:off x="623114" y="5933177"/>
            <a:ext cx="1074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/>
              <a:t>En bestilling fra kommunestyret i Indre Østfold, juni 2020</a:t>
            </a:r>
          </a:p>
        </p:txBody>
      </p:sp>
    </p:spTree>
    <p:extLst>
      <p:ext uri="{BB962C8B-B14F-4D97-AF65-F5344CB8AC3E}">
        <p14:creationId xmlns:p14="http://schemas.microsoft.com/office/powerpoint/2010/main" val="293024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e94084-980c-4d80-8803-499e184e16c3" xsi:nil="true"/>
    <lcf76f155ced4ddcb4097134ff3c332f xmlns="1f125b0c-d8b9-4815-8ed2-1bc82a54adb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05ED0E0E98242810534804676F89E" ma:contentTypeVersion="16" ma:contentTypeDescription="Create a new document." ma:contentTypeScope="" ma:versionID="1ca1c4c361239974714646a7cfe7dd71">
  <xsd:schema xmlns:xsd="http://www.w3.org/2001/XMLSchema" xmlns:xs="http://www.w3.org/2001/XMLSchema" xmlns:p="http://schemas.microsoft.com/office/2006/metadata/properties" xmlns:ns2="1f125b0c-d8b9-4815-8ed2-1bc82a54adbf" xmlns:ns3="32e94084-980c-4d80-8803-499e184e16c3" targetNamespace="http://schemas.microsoft.com/office/2006/metadata/properties" ma:root="true" ma:fieldsID="1836636e0e88d1a3d1acf9b67b0faef8" ns2:_="" ns3:_="">
    <xsd:import namespace="1f125b0c-d8b9-4815-8ed2-1bc82a54adbf"/>
    <xsd:import namespace="32e94084-980c-4d80-8803-499e184e1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5b0c-d8b9-4815-8ed2-1bc82a54a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94084-980c-4d80-8803-499e184e1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d125f1-18e6-4322-822e-0ba15b2c1907}" ma:internalName="TaxCatchAll" ma:showField="CatchAllData" ma:web="32e94084-980c-4d80-8803-499e184e1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538DC-F862-4BE9-9567-89ED92DBB27B}">
  <ds:schemaRefs>
    <ds:schemaRef ds:uri="http://schemas.microsoft.com/office/2006/metadata/properties"/>
    <ds:schemaRef ds:uri="http://schemas.microsoft.com/office/infopath/2007/PartnerControls"/>
    <ds:schemaRef ds:uri="32e94084-980c-4d80-8803-499e184e16c3"/>
    <ds:schemaRef ds:uri="1f125b0c-d8b9-4815-8ed2-1bc82a54adbf"/>
  </ds:schemaRefs>
</ds:datastoreItem>
</file>

<file path=customXml/itemProps2.xml><?xml version="1.0" encoding="utf-8"?>
<ds:datastoreItem xmlns:ds="http://schemas.openxmlformats.org/officeDocument/2006/customXml" ds:itemID="{7DC222C8-D995-4FF3-B314-8F8C5FFA4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125b0c-d8b9-4815-8ed2-1bc82a54adbf"/>
    <ds:schemaRef ds:uri="32e94084-980c-4d80-8803-499e184e1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88C90B-6B00-4CE0-BD5C-7DF66AEA70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224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Høytorp og Trøgstad fort</vt:lpstr>
      <vt:lpstr>Vi vil bruke fortiden…</vt:lpstr>
      <vt:lpstr>FORTENE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Åsmund Kobbevik</dc:creator>
  <cp:lastModifiedBy>Kristine Hasle</cp:lastModifiedBy>
  <cp:revision>2</cp:revision>
  <dcterms:created xsi:type="dcterms:W3CDTF">2022-09-13T10:56:04Z</dcterms:created>
  <dcterms:modified xsi:type="dcterms:W3CDTF">2022-10-12T09:05:13Z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0x0101001DA05ED0E0E98242810534804676F89E</vt:lpwstr>
  </property>
</Properties>
</file>