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8" r:id="rId4"/>
    <p:sldId id="260" r:id="rId5"/>
    <p:sldId id="269" r:id="rId6"/>
    <p:sldId id="270" r:id="rId7"/>
    <p:sldId id="271" r:id="rId8"/>
    <p:sldId id="272" r:id="rId9"/>
    <p:sldId id="273" r:id="rId10"/>
    <p:sldId id="27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qL0bAQmtcrJYgHotARVmdTF6C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DEFEA-1F0F-4C79-81E0-6BB5A520FD08}" v="1" dt="2022-06-16T20:57:28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75"/>
  </p:normalViewPr>
  <p:slideViewPr>
    <p:cSldViewPr snapToGrid="0" snapToObjects="1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1296891" cy="134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nb-NO" b="1" dirty="0"/>
              <a:t>WORLD CUP Orientering 2023</a:t>
            </a:r>
            <a:br>
              <a:rPr lang="nb-NO" b="1" dirty="0"/>
            </a:br>
            <a:r>
              <a:rPr lang="nb-NO" sz="3100" b="1" dirty="0"/>
              <a:t>26-30.april </a:t>
            </a:r>
            <a:endParaRPr sz="3100" b="1" dirty="0"/>
          </a:p>
        </p:txBody>
      </p:sp>
      <p:pic>
        <p:nvPicPr>
          <p:cNvPr id="98" name="Google Shape;98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081" y="4445550"/>
            <a:ext cx="5476275" cy="208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843EF4B-EF15-4F22-9A04-8CA47CFDE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913" y="1817150"/>
            <a:ext cx="3600450" cy="4714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8EC79-D11F-4B69-B593-4D0B9723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604"/>
            <a:ext cx="10515600" cy="982638"/>
          </a:xfrm>
        </p:spPr>
        <p:txBody>
          <a:bodyPr/>
          <a:lstStyle/>
          <a:p>
            <a:r>
              <a:rPr lang="nb-NO" sz="6000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07C8BB-554D-4B01-BB10-5B60C87F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9243"/>
            <a:ext cx="10515600" cy="4820408"/>
          </a:xfrm>
        </p:spPr>
        <p:txBody>
          <a:bodyPr/>
          <a:lstStyle/>
          <a:p>
            <a:r>
              <a:rPr lang="nb-NO" sz="3200" b="1" dirty="0"/>
              <a:t>Kasper Fosser</a:t>
            </a:r>
            <a:r>
              <a:rPr lang="nb-NO" sz="3200" b="1"/>
              <a:t>, vår </a:t>
            </a:r>
            <a:r>
              <a:rPr lang="nb-NO" sz="3200" b="1" dirty="0"/>
              <a:t>største stjerne, </a:t>
            </a:r>
            <a:r>
              <a:rPr lang="nb-NO" sz="3200" b="1"/>
              <a:t>er klar!!</a:t>
            </a:r>
            <a:endParaRPr lang="nb-NO" sz="3200" b="1" dirty="0"/>
          </a:p>
        </p:txBody>
      </p:sp>
      <p:pic>
        <p:nvPicPr>
          <p:cNvPr id="4" name="Google Shape;127;p4">
            <a:extLst>
              <a:ext uri="{FF2B5EF4-FFF2-40B4-BE49-F238E27FC236}">
                <a16:creationId xmlns:a16="http://schemas.microsoft.com/office/drawing/2014/main" id="{D621E10D-E55F-4307-86CB-6878CDC266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381" y="4622746"/>
            <a:ext cx="5114550" cy="1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5F2576B-276A-4F19-991B-1E381FF41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879221"/>
            <a:ext cx="6468694" cy="3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B34345-922E-4F47-ABD6-D9D0A7EB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7287"/>
            <a:ext cx="10515600" cy="1111348"/>
          </a:xfrm>
        </p:spPr>
        <p:txBody>
          <a:bodyPr/>
          <a:lstStyle/>
          <a:p>
            <a:r>
              <a:rPr lang="nb-NO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BB2BAA-9E5B-4420-BCD9-4AFE55436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33379"/>
            <a:ext cx="10515600" cy="4556272"/>
          </a:xfrm>
        </p:spPr>
        <p:txBody>
          <a:bodyPr>
            <a:normAutofit/>
          </a:bodyPr>
          <a:lstStyle/>
          <a:p>
            <a:pPr marL="685800" indent="-457200">
              <a:buFont typeface="Wingdings" panose="05000000000000000000" pitchFamily="2" charset="2"/>
              <a:buChar char="q"/>
            </a:pPr>
            <a:r>
              <a:rPr lang="nb-NO" sz="3200" b="1" dirty="0"/>
              <a:t>Arven etter VM Orientering 2019 – «</a:t>
            </a:r>
            <a:r>
              <a:rPr lang="nb-NO" sz="3200" b="1" i="1" dirty="0"/>
              <a:t>The Best WOC ever</a:t>
            </a:r>
            <a:r>
              <a:rPr lang="nb-NO" sz="3200" b="1" dirty="0"/>
              <a:t>»</a:t>
            </a: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nb-NO" sz="3200" b="1" dirty="0"/>
              <a:t>Samlet og involverte hele Østfold</a:t>
            </a: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nb-NO" sz="3200" b="1" dirty="0"/>
              <a:t>Et bredt samarbeid med mange aktører nasjonalt, regionalt og lokalt</a:t>
            </a:r>
          </a:p>
          <a:p>
            <a:pPr marL="685800" indent="-457200">
              <a:buFont typeface="Wingdings" panose="05000000000000000000" pitchFamily="2" charset="2"/>
              <a:buChar char="q"/>
            </a:pPr>
            <a:r>
              <a:rPr lang="nb-NO" sz="3200" b="1" dirty="0"/>
              <a:t>Inspirasjon til et nytt arrangement</a:t>
            </a:r>
          </a:p>
          <a:p>
            <a:pPr marL="685800" indent="-457200">
              <a:buFont typeface="Wingdings" panose="05000000000000000000" pitchFamily="2" charset="2"/>
              <a:buChar char="q"/>
            </a:pPr>
            <a:endParaRPr lang="nb-NO" sz="3200" b="1" dirty="0"/>
          </a:p>
          <a:p>
            <a:pPr marL="685800" indent="-457200">
              <a:buFont typeface="Wingdings" panose="05000000000000000000" pitchFamily="2" charset="2"/>
              <a:buChar char="q"/>
            </a:pPr>
            <a:endParaRPr lang="nb-NO" sz="3200" b="1" dirty="0"/>
          </a:p>
          <a:p>
            <a:endParaRPr lang="nb-NO" sz="3200" b="1" dirty="0"/>
          </a:p>
        </p:txBody>
      </p:sp>
      <p:pic>
        <p:nvPicPr>
          <p:cNvPr id="4" name="Google Shape;98;p1">
            <a:extLst>
              <a:ext uri="{FF2B5EF4-FFF2-40B4-BE49-F238E27FC236}">
                <a16:creationId xmlns:a16="http://schemas.microsoft.com/office/drawing/2014/main" id="{E77D0D85-4FB4-43A1-ADE3-D51070B5DD9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0980" y="4504238"/>
            <a:ext cx="5476275" cy="2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36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C839E0-A158-4CBD-9412-FEEE4978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93895"/>
            <a:ext cx="10515600" cy="1041010"/>
          </a:xfrm>
        </p:spPr>
        <p:txBody>
          <a:bodyPr/>
          <a:lstStyle/>
          <a:p>
            <a:r>
              <a:rPr lang="nb-NO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5EC3EF-5FC9-4A21-AB01-6DE09E566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34905"/>
            <a:ext cx="10515600" cy="4654745"/>
          </a:xfrm>
        </p:spPr>
        <p:txBody>
          <a:bodyPr/>
          <a:lstStyle/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3200" b="1" dirty="0"/>
              <a:t>Arrangementet er tildelt Norges Orienteringsforbund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3200" b="1" dirty="0"/>
              <a:t>Tekniske arrangører er Indre Østfold OK og OK Moss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3200" b="1" dirty="0"/>
              <a:t>Arrangementsavtalen omfatter tre World Cup-konkurranser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3200" b="1" dirty="0"/>
              <a:t>Publikumsløp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endParaRPr lang="nb-NO" sz="3200" b="1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 descr="Et bilde som inneholder gress, person, utendørs, folkemengde&#10;&#10;Automatisk generert beskrivelse">
            <a:extLst>
              <a:ext uri="{FF2B5EF4-FFF2-40B4-BE49-F238E27FC236}">
                <a16:creationId xmlns:a16="http://schemas.microsoft.com/office/drawing/2014/main" id="{76C5AFA6-EECB-4533-8EB6-63F8A963B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2" y="4216401"/>
            <a:ext cx="3962399" cy="2641599"/>
          </a:xfrm>
          <a:prstGeom prst="rect">
            <a:avLst/>
          </a:prstGeom>
        </p:spPr>
      </p:pic>
      <p:pic>
        <p:nvPicPr>
          <p:cNvPr id="5" name="Google Shape;98;p1">
            <a:extLst>
              <a:ext uri="{FF2B5EF4-FFF2-40B4-BE49-F238E27FC236}">
                <a16:creationId xmlns:a16="http://schemas.microsoft.com/office/drawing/2014/main" id="{65824ED1-9090-467A-A4B6-4DFB4FE5A3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725" y="4493962"/>
            <a:ext cx="5476275" cy="2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05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1153551" y="257930"/>
            <a:ext cx="10282236" cy="134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b-NO" sz="5400" b="1" dirty="0"/>
              <a:t>WORLD CUP Orientering 2023</a:t>
            </a:r>
            <a:endParaRPr sz="5100" dirty="0"/>
          </a:p>
        </p:txBody>
      </p:sp>
      <p:sp>
        <p:nvSpPr>
          <p:cNvPr id="126" name="Google Shape;126;p4"/>
          <p:cNvSpPr txBox="1">
            <a:spLocks noGrp="1"/>
          </p:cNvSpPr>
          <p:nvPr>
            <p:ph type="subTitle" idx="1"/>
          </p:nvPr>
        </p:nvSpPr>
        <p:spPr>
          <a:xfrm>
            <a:off x="138896" y="1817226"/>
            <a:ext cx="10139423" cy="452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b="1" dirty="0"/>
              <a:t>Konkurranseprogram </a:t>
            </a:r>
            <a:br>
              <a:rPr lang="no-NO" sz="4239" b="1" dirty="0"/>
            </a:b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Onsdag 26. april - Ankomst og registrering 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Torsdag 27. april - WC langdistanse. Internasjonal TV-produksjon</a:t>
            </a:r>
            <a:endParaRPr lang="nb-NO"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b-NO" sz="4239" dirty="0"/>
              <a:t>Fredag 28. april - Hviledag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Lørdag 29. april - Publikumsløp – Lørdagskjappen 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Lørdag 29. april - WC mellomdistanse. Internasjonal TV-produksjon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Søndag 30. april - Publikumsløp – Smaaleneneløpet 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r>
              <a:rPr lang="no-NO" sz="4239" dirty="0"/>
              <a:t>Søndag 30. april - WC stafett. Internasjonal TV-produksjon.</a:t>
            </a:r>
            <a:endParaRPr sz="423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endParaRPr sz="4239" b="1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6615"/>
              <a:buNone/>
            </a:pPr>
            <a:endParaRPr sz="4239" b="1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695"/>
              <a:buNone/>
            </a:pPr>
            <a:endParaRPr sz="2675" b="1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9695"/>
              <a:buNone/>
            </a:pPr>
            <a:r>
              <a:rPr lang="no-NO" sz="2675" b="1" i="1" dirty="0"/>
              <a:t> </a:t>
            </a:r>
            <a:br>
              <a:rPr lang="no-NO" b="1" i="1" dirty="0"/>
            </a:br>
            <a:endParaRPr b="1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i="1" dirty="0"/>
          </a:p>
        </p:txBody>
      </p:sp>
      <p:pic>
        <p:nvPicPr>
          <p:cNvPr id="127" name="Google Shape;1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54" y="4611304"/>
            <a:ext cx="5114550" cy="1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0;p3">
            <a:extLst>
              <a:ext uri="{FF2B5EF4-FFF2-40B4-BE49-F238E27FC236}">
                <a16:creationId xmlns:a16="http://schemas.microsoft.com/office/drawing/2014/main" id="{6D0830A5-3AC9-416A-B72C-C75C1E6A93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4006" y="1817226"/>
            <a:ext cx="2471224" cy="257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DFAB8D-A3AC-4647-831A-704BDBCC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7964"/>
            <a:ext cx="10515600" cy="1125414"/>
          </a:xfrm>
        </p:spPr>
        <p:txBody>
          <a:bodyPr>
            <a:normAutofit fontScale="90000"/>
          </a:bodyPr>
          <a:lstStyle/>
          <a:p>
            <a:pPr algn="ctr"/>
            <a:r>
              <a:rPr lang="nb-NO" sz="6000" b="1" dirty="0"/>
              <a:t>WORLD CUP Orientering 2023</a:t>
            </a:r>
            <a:br>
              <a:rPr lang="nb-NO" sz="6000" b="1" dirty="0"/>
            </a:br>
            <a:r>
              <a:rPr lang="nb-NO" sz="3600" b="1" dirty="0"/>
              <a:t>Arena: KNA Varna i Våler</a:t>
            </a:r>
            <a:endParaRPr lang="nb-NO" sz="36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8B09D3-A447-4980-8F25-68DFD80B6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6089650"/>
            <a:ext cx="10515600" cy="768350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1E46D22C-DC3E-40AD-B04A-5D4C225302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6236" y="1947220"/>
            <a:ext cx="6159527" cy="372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7;p4">
            <a:extLst>
              <a:ext uri="{FF2B5EF4-FFF2-40B4-BE49-F238E27FC236}">
                <a16:creationId xmlns:a16="http://schemas.microsoft.com/office/drawing/2014/main" id="{D94224FF-DC66-4379-8C96-0AB21928FB2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8554" y="4776216"/>
            <a:ext cx="5114550" cy="194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47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88B876-D501-4F34-926C-80C6CE3C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2956"/>
            <a:ext cx="10515600" cy="996286"/>
          </a:xfrm>
        </p:spPr>
        <p:txBody>
          <a:bodyPr/>
          <a:lstStyle/>
          <a:p>
            <a:r>
              <a:rPr lang="nb-NO" sz="6000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D2A0B0-8FB1-4C53-9B57-C5201FBCF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91822"/>
            <a:ext cx="10515600" cy="4997830"/>
          </a:xfrm>
        </p:spPr>
        <p:txBody>
          <a:bodyPr/>
          <a:lstStyle/>
          <a:p>
            <a:r>
              <a:rPr lang="nb-NO" sz="4000" b="1" dirty="0"/>
              <a:t>Noen faktaopplysninger: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2800" b="1" dirty="0"/>
              <a:t>Deltakere fra </a:t>
            </a:r>
            <a:r>
              <a:rPr lang="nb-NO" sz="2800" b="1" dirty="0" err="1"/>
              <a:t>ca</a:t>
            </a:r>
            <a:r>
              <a:rPr lang="nb-NO" sz="2800" b="1" dirty="0"/>
              <a:t> 30 nasjoner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2800" b="1" dirty="0" err="1"/>
              <a:t>Ca</a:t>
            </a:r>
            <a:r>
              <a:rPr lang="nb-NO" sz="2800" b="1" dirty="0"/>
              <a:t> 2000 deltakere hver dag i publikumsløp  – 2 dager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2800" b="1" dirty="0"/>
              <a:t>Direkte TV-sending på NRK over tre dager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2800" b="1" dirty="0"/>
              <a:t>Rundt 400 frivillige funksjonærer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sz="2800" b="1" dirty="0"/>
              <a:t>Sidearrangement i samarbeid med forbund, fylkeskommune, kommuner og sponsorer</a:t>
            </a:r>
          </a:p>
          <a:p>
            <a:endParaRPr lang="nb-NO" dirty="0"/>
          </a:p>
        </p:txBody>
      </p:sp>
      <p:pic>
        <p:nvPicPr>
          <p:cNvPr id="4" name="Google Shape;127;p4">
            <a:extLst>
              <a:ext uri="{FF2B5EF4-FFF2-40B4-BE49-F238E27FC236}">
                <a16:creationId xmlns:a16="http://schemas.microsoft.com/office/drawing/2014/main" id="{5A72B670-2BF3-40D3-AB46-9E78898F45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9086" y="4636394"/>
            <a:ext cx="5114550" cy="1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7D53627-91A4-4A17-B020-F0785998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8" y="4946886"/>
            <a:ext cx="2657187" cy="18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3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8EC79-D11F-4B69-B593-4D0B9723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604"/>
            <a:ext cx="10515600" cy="982638"/>
          </a:xfrm>
        </p:spPr>
        <p:txBody>
          <a:bodyPr/>
          <a:lstStyle/>
          <a:p>
            <a:r>
              <a:rPr lang="nb-NO" sz="6000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07C8BB-554D-4B01-BB10-5B60C87F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9243"/>
            <a:ext cx="10515600" cy="4820408"/>
          </a:xfrm>
        </p:spPr>
        <p:txBody>
          <a:bodyPr/>
          <a:lstStyle/>
          <a:p>
            <a:r>
              <a:rPr lang="nb-NO" sz="3200" b="1" dirty="0"/>
              <a:t>Potensiale for samarbeid med lokale aktører: 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b="1" dirty="0"/>
              <a:t>Markedsføring av arrangementet og destinasjoner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b="1" dirty="0"/>
              <a:t>Markedsføring av tilbud om overnatting, bespisning, handel og opplevelser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b="1" dirty="0"/>
              <a:t>Lokal mat og drikke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b="1" dirty="0"/>
              <a:t>Premier med lokalt tilsnitt</a:t>
            </a:r>
          </a:p>
          <a:p>
            <a:pPr marL="571500" indent="-342900">
              <a:buFont typeface="Wingdings" panose="05000000000000000000" pitchFamily="2" charset="2"/>
              <a:buChar char="q"/>
            </a:pPr>
            <a:r>
              <a:rPr lang="nb-NO" b="1" dirty="0"/>
              <a:t>Profilering på ulike flater</a:t>
            </a:r>
          </a:p>
        </p:txBody>
      </p:sp>
      <p:pic>
        <p:nvPicPr>
          <p:cNvPr id="4" name="Google Shape;127;p4">
            <a:extLst>
              <a:ext uri="{FF2B5EF4-FFF2-40B4-BE49-F238E27FC236}">
                <a16:creationId xmlns:a16="http://schemas.microsoft.com/office/drawing/2014/main" id="{D621E10D-E55F-4307-86CB-6878CDC266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381" y="4731928"/>
            <a:ext cx="5114550" cy="1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Et bilde som inneholder tekst, utendørs, person, poserer&#10;&#10;Automatisk generert beskrivelse">
            <a:extLst>
              <a:ext uri="{FF2B5EF4-FFF2-40B4-BE49-F238E27FC236}">
                <a16:creationId xmlns:a16="http://schemas.microsoft.com/office/drawing/2014/main" id="{8C720B58-B693-4D34-B638-D2AF273D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14" y="4336142"/>
            <a:ext cx="3266364" cy="244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CE4F2C-D50B-4D2E-9369-220F1AAE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36729"/>
            <a:ext cx="10515600" cy="1064526"/>
          </a:xfrm>
        </p:spPr>
        <p:txBody>
          <a:bodyPr/>
          <a:lstStyle/>
          <a:p>
            <a:r>
              <a:rPr lang="nb-NO" sz="6000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DA4CF8-BCF1-475D-8F67-7739AF1E8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007" y="1539219"/>
            <a:ext cx="7418694" cy="4295199"/>
          </a:xfrm>
        </p:spPr>
        <p:txBody>
          <a:bodyPr>
            <a:normAutofit fontScale="925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Økonomi: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Budsjetterte kostnader 2,2 MKR</a:t>
            </a:r>
            <a:endParaRPr lang="nb-NO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TV sendinger 			600 000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Kart 				400 000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Avgifter 			350 000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Arena 				150 000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Teknisk gjennomføring 		500 000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Diverse				300 000 kr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Forventede inntekter </a:t>
            </a:r>
            <a:endParaRPr lang="nb-NO"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Deltakeravgift på publikumsløp 	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00 000 kr</a:t>
            </a:r>
            <a:endParaRPr lang="nb-NO"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Deltakeravgift på </a:t>
            </a:r>
            <a:r>
              <a:rPr lang="nb-NO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Woldcup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00 000 kr</a:t>
            </a:r>
            <a:endParaRPr lang="nb-NO"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Arenasalg, etc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		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00 000 kr</a:t>
            </a:r>
            <a:b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Offentlig støtte/sponsorer 	</a:t>
            </a:r>
            <a:r>
              <a:rPr lang="nb-NO" sz="2400" dirty="0">
                <a:solidFill>
                  <a:schemeClr val="dk1"/>
                </a:solidFill>
              </a:rPr>
              <a:t>	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1 000 000 kr</a:t>
            </a:r>
            <a:endParaRPr lang="nb-NO" sz="2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Totalt: </a:t>
            </a:r>
            <a:r>
              <a:rPr lang="nb-N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2,2</a:t>
            </a:r>
            <a:r>
              <a:rPr lang="nb-N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b-NO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b-NO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endParaRPr lang="nb-NO" sz="2400" dirty="0"/>
          </a:p>
          <a:p>
            <a:endParaRPr lang="nb-NO" dirty="0"/>
          </a:p>
        </p:txBody>
      </p:sp>
      <p:pic>
        <p:nvPicPr>
          <p:cNvPr id="4" name="Google Shape;127;p4">
            <a:extLst>
              <a:ext uri="{FF2B5EF4-FFF2-40B4-BE49-F238E27FC236}">
                <a16:creationId xmlns:a16="http://schemas.microsoft.com/office/drawing/2014/main" id="{1997F14E-C76B-4D75-A025-F6914E4EF4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450" y="4731928"/>
            <a:ext cx="5114550" cy="194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7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C8EC79-D11F-4B69-B593-4D0B97238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604"/>
            <a:ext cx="10515600" cy="982638"/>
          </a:xfrm>
        </p:spPr>
        <p:txBody>
          <a:bodyPr/>
          <a:lstStyle/>
          <a:p>
            <a:r>
              <a:rPr lang="nb-NO" sz="6000" b="1" dirty="0"/>
              <a:t>WORLD CUP Orientering 2023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07C8BB-554D-4B01-BB10-5B60C87F8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69243"/>
            <a:ext cx="10515600" cy="4820408"/>
          </a:xfrm>
        </p:spPr>
        <p:txBody>
          <a:bodyPr/>
          <a:lstStyle/>
          <a:p>
            <a:r>
              <a:rPr lang="nb-NO" sz="3200" b="1" dirty="0"/>
              <a:t>Erfaringene med samarbeid med kommunen under WOC2019 var veldig gode. Dette ønsker vi å videreføre. </a:t>
            </a:r>
          </a:p>
          <a:p>
            <a:r>
              <a:rPr lang="nb-NO" sz="3200" b="1" dirty="0"/>
              <a:t>En viktig faktor for å sikre arrangementet trygge rammer for gjennomføring.  </a:t>
            </a:r>
          </a:p>
        </p:txBody>
      </p:sp>
      <p:pic>
        <p:nvPicPr>
          <p:cNvPr id="4" name="Google Shape;127;p4">
            <a:extLst>
              <a:ext uri="{FF2B5EF4-FFF2-40B4-BE49-F238E27FC236}">
                <a16:creationId xmlns:a16="http://schemas.microsoft.com/office/drawing/2014/main" id="{D621E10D-E55F-4307-86CB-6878CDC266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6381" y="4622746"/>
            <a:ext cx="5114550" cy="1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94E5AF2-9537-477C-BFCD-C0F3428E4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3461888"/>
            <a:ext cx="3952414" cy="26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6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383</Words>
  <Application>Microsoft Office PowerPoint</Application>
  <PresentationFormat>Widescreen</PresentationFormat>
  <Paragraphs>63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Office-tema</vt:lpstr>
      <vt:lpstr>WORLD CUP Orientering 2023 26-30.april </vt:lpstr>
      <vt:lpstr>WORLD CUP Orientering 2023</vt:lpstr>
      <vt:lpstr>WORLD CUP Orientering 2023</vt:lpstr>
      <vt:lpstr>WORLD CUP Orientering 2023</vt:lpstr>
      <vt:lpstr>WORLD CUP Orientering 2023 Arena: KNA Varna i Våler</vt:lpstr>
      <vt:lpstr>WORLD CUP Orientering 2023</vt:lpstr>
      <vt:lpstr>WORLD CUP Orientering 2023</vt:lpstr>
      <vt:lpstr>WORLD CUP Orientering 2023</vt:lpstr>
      <vt:lpstr>WORLD CUP Orientering 2023</vt:lpstr>
      <vt:lpstr>WORLD CUP Orientering 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Arven etter VM 2019 – WC-helg april 2023</dc:title>
  <dc:creator>Claes-Tommy Herland</dc:creator>
  <cp:lastModifiedBy>Kristine Hasle</cp:lastModifiedBy>
  <cp:revision>17</cp:revision>
  <dcterms:created xsi:type="dcterms:W3CDTF">2021-03-26T01:49:36Z</dcterms:created>
  <dcterms:modified xsi:type="dcterms:W3CDTF">2022-06-30T11:05:49Z</dcterms:modified>
</cp:coreProperties>
</file>