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02" r:id="rId6"/>
    <p:sldId id="305" r:id="rId7"/>
    <p:sldId id="306" r:id="rId8"/>
    <p:sldId id="311" r:id="rId9"/>
    <p:sldId id="309" r:id="rId10"/>
    <p:sldId id="308" r:id="rId11"/>
    <p:sldId id="258" r:id="rId12"/>
    <p:sldId id="257" r:id="rId13"/>
    <p:sldId id="259" r:id="rId14"/>
    <p:sldId id="263" r:id="rId15"/>
    <p:sldId id="260" r:id="rId16"/>
    <p:sldId id="264" r:id="rId17"/>
    <p:sldId id="262" r:id="rId18"/>
    <p:sldId id="30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ål Blåflat Vikesland" initials="PV" lastIdx="3" clrIdx="0">
    <p:extLst>
      <p:ext uri="{19B8F6BF-5375-455C-9EA6-DF929625EA0E}">
        <p15:presenceInfo xmlns:p15="http://schemas.microsoft.com/office/powerpoint/2012/main" userId="S::palv@viken.no::8d21d9e6-4f49-4d0c-ba43-e34ba9912017" providerId="AD"/>
      </p:ext>
    </p:extLst>
  </p:cmAuthor>
  <p:cmAuthor id="2" name="Bente Bjerknes" initials="BB" lastIdx="4" clrIdx="1">
    <p:extLst>
      <p:ext uri="{19B8F6BF-5375-455C-9EA6-DF929625EA0E}">
        <p15:presenceInfo xmlns:p15="http://schemas.microsoft.com/office/powerpoint/2012/main" userId="S::bentebj@viken.no::4ac93093-c1e8-476e-8a4d-5c1e2f18af44" providerId="AD"/>
      </p:ext>
    </p:extLst>
  </p:cmAuthor>
  <p:cmAuthor id="3" name="Bjørn Siem Knudsen" initials="BK" lastIdx="1" clrIdx="2">
    <p:extLst>
      <p:ext uri="{19B8F6BF-5375-455C-9EA6-DF929625EA0E}">
        <p15:presenceInfo xmlns:p15="http://schemas.microsoft.com/office/powerpoint/2012/main" userId="S::bjornknud@viken.no::a46ecbdc-c42e-4a82-87f9-7ce9625011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75BFB-CA4D-40A6-9F23-61F5D4461281}" type="datetimeFigureOut">
              <a:rPr lang="nb-NO" smtClean="0"/>
              <a:t>17.11.2021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65393-8616-42B5-9301-9151F37BCD49}" type="slidenum">
              <a:rPr lang="nb-NO" smtClean="0"/>
              <a:t>‹#›</a:t>
            </a:fld>
            <a:endParaRPr lang="nb-NO"/>
          </a:p>
        </p:txBody>
      </p:sp>
    </p:spTree>
    <p:extLst>
      <p:ext uri="{BB962C8B-B14F-4D97-AF65-F5344CB8AC3E}">
        <p14:creationId xmlns:p14="http://schemas.microsoft.com/office/powerpoint/2010/main" val="140978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17.11.2021</a:t>
            </a:fld>
            <a:endParaRPr lang="nb-NO"/>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pic>
        <p:nvPicPr>
          <p:cNvPr id="11" name="Grafikk 10">
            <a:extLst>
              <a:ext uri="{FF2B5EF4-FFF2-40B4-BE49-F238E27FC236}">
                <a16:creationId xmlns:a16="http://schemas.microsoft.com/office/drawing/2014/main" id="{574CA816-F730-4DAD-B5DE-49C4F8E97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spTree>
    <p:extLst>
      <p:ext uri="{BB962C8B-B14F-4D97-AF65-F5344CB8AC3E}">
        <p14:creationId xmlns:p14="http://schemas.microsoft.com/office/powerpoint/2010/main" val="1634500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4886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9634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5929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pic>
        <p:nvPicPr>
          <p:cNvPr id="10" name="Grafikk 9">
            <a:extLst>
              <a:ext uri="{FF2B5EF4-FFF2-40B4-BE49-F238E27FC236}">
                <a16:creationId xmlns:a16="http://schemas.microsoft.com/office/drawing/2014/main" id="{EEBF25F2-BB38-4E81-B282-1DE7133F2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550" y="5811418"/>
            <a:ext cx="1271700" cy="376271"/>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17.11.2021</a:t>
            </a:fld>
            <a:endParaRPr lang="nb-NO"/>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spTree>
    <p:extLst>
      <p:ext uri="{BB962C8B-B14F-4D97-AF65-F5344CB8AC3E}">
        <p14:creationId xmlns:p14="http://schemas.microsoft.com/office/powerpoint/2010/main" val="37508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78979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49913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64180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35109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83755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F583DEDF-007E-439E-B245-CB326C4BBF91}" type="datetimeFigureOut">
              <a:rPr lang="nb-NO" smtClean="0"/>
              <a:t>17.11.2021</a:t>
            </a:fld>
            <a:endParaRPr lang="nb-NO"/>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C08F3F8D-13D9-476F-8913-874048E624AA}" type="slidenum">
              <a:rPr lang="nb-NO" smtClean="0"/>
              <a:t>‹#›</a:t>
            </a:fld>
            <a:endParaRPr lang="nb-NO"/>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17143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F583DEDF-007E-439E-B245-CB326C4BBF91}" type="datetimeFigureOut">
              <a:rPr lang="nb-NO" smtClean="0"/>
              <a:pPr/>
              <a:t>17.11.2021</a:t>
            </a:fld>
            <a:endParaRPr lang="nb-NO"/>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endParaRPr lang="nb-NO"/>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C08F3F8D-13D9-476F-8913-874048E624AA}" type="slidenum">
              <a:rPr lang="nb-NO" smtClean="0"/>
              <a:pPr/>
              <a:t>‹#›</a:t>
            </a:fld>
            <a:endParaRPr lang="nb-NO"/>
          </a:p>
        </p:txBody>
      </p:sp>
      <p:pic>
        <p:nvPicPr>
          <p:cNvPr id="7" name="Grafikk 6">
            <a:extLst>
              <a:ext uri="{FF2B5EF4-FFF2-40B4-BE49-F238E27FC236}">
                <a16:creationId xmlns:a16="http://schemas.microsoft.com/office/drawing/2014/main" id="{F4CDA52A-4DB1-4CAF-BA43-1B18932D1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8200" y="5811700"/>
            <a:ext cx="1271700" cy="376271"/>
          </a:xfrm>
          <a:prstGeom prst="rect">
            <a:avLst/>
          </a:prstGeom>
        </p:spPr>
      </p:pic>
    </p:spTree>
    <p:extLst>
      <p:ext uri="{BB962C8B-B14F-4D97-AF65-F5344CB8AC3E}">
        <p14:creationId xmlns:p14="http://schemas.microsoft.com/office/powerpoint/2010/main" val="48218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9126D5-3981-44A2-9385-8E16F7D06E8F}"/>
              </a:ext>
            </a:extLst>
          </p:cNvPr>
          <p:cNvSpPr>
            <a:spLocks noGrp="1"/>
          </p:cNvSpPr>
          <p:nvPr>
            <p:ph type="ctrTitle"/>
          </p:nvPr>
        </p:nvSpPr>
        <p:spPr>
          <a:xfrm>
            <a:off x="838199" y="1992702"/>
            <a:ext cx="10319159" cy="1144781"/>
          </a:xfrm>
        </p:spPr>
        <p:txBody>
          <a:bodyPr>
            <a:normAutofit/>
          </a:bodyPr>
          <a:lstStyle/>
          <a:p>
            <a:br>
              <a:rPr lang="nb-NO" sz="3600" dirty="0">
                <a:effectLst/>
                <a:latin typeface="Calibri" panose="020F0502020204030204" pitchFamily="34" charset="0"/>
                <a:ea typeface="Calibri" panose="020F0502020204030204" pitchFamily="34" charset="0"/>
              </a:rPr>
            </a:br>
            <a:r>
              <a:rPr lang="nb-NO" sz="4000" dirty="0">
                <a:effectLst/>
                <a:latin typeface="Calibri" panose="020F0502020204030204" pitchFamily="34" charset="0"/>
                <a:ea typeface="Calibri" panose="020F0502020204030204" pitchFamily="34" charset="0"/>
              </a:rPr>
              <a:t>Nytt fra Viken </a:t>
            </a:r>
            <a:endParaRPr lang="nb-NO" sz="4000" dirty="0"/>
          </a:p>
        </p:txBody>
      </p:sp>
      <p:sp>
        <p:nvSpPr>
          <p:cNvPr id="3" name="Undertittel 2">
            <a:extLst>
              <a:ext uri="{FF2B5EF4-FFF2-40B4-BE49-F238E27FC236}">
                <a16:creationId xmlns:a16="http://schemas.microsoft.com/office/drawing/2014/main" id="{61EC9505-2194-4C85-B35D-67646144B628}"/>
              </a:ext>
            </a:extLst>
          </p:cNvPr>
          <p:cNvSpPr>
            <a:spLocks noGrp="1"/>
          </p:cNvSpPr>
          <p:nvPr>
            <p:ph type="subTitle" idx="1"/>
          </p:nvPr>
        </p:nvSpPr>
        <p:spPr/>
        <p:txBody>
          <a:bodyPr>
            <a:normAutofit/>
          </a:bodyPr>
          <a:lstStyle/>
          <a:p>
            <a:r>
              <a:rPr lang="nb-NO" dirty="0"/>
              <a:t>v/ fylkesråd Johan Edvard Grimstad</a:t>
            </a:r>
          </a:p>
        </p:txBody>
      </p:sp>
    </p:spTree>
    <p:extLst>
      <p:ext uri="{BB962C8B-B14F-4D97-AF65-F5344CB8AC3E}">
        <p14:creationId xmlns:p14="http://schemas.microsoft.com/office/powerpoint/2010/main" val="263379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EE5222-B58F-4FB7-9CB1-3D0B7C570F10}"/>
              </a:ext>
            </a:extLst>
          </p:cNvPr>
          <p:cNvSpPr>
            <a:spLocks noGrp="1"/>
          </p:cNvSpPr>
          <p:nvPr>
            <p:ph type="title"/>
          </p:nvPr>
        </p:nvSpPr>
        <p:spPr/>
        <p:txBody>
          <a:bodyPr/>
          <a:lstStyle/>
          <a:p>
            <a:r>
              <a:rPr lang="nb-NO"/>
              <a:t>Bestilling om administrativ utredning: </a:t>
            </a:r>
          </a:p>
        </p:txBody>
      </p:sp>
      <p:sp>
        <p:nvSpPr>
          <p:cNvPr id="3" name="Plassholder for innhold 2">
            <a:extLst>
              <a:ext uri="{FF2B5EF4-FFF2-40B4-BE49-F238E27FC236}">
                <a16:creationId xmlns:a16="http://schemas.microsoft.com/office/drawing/2014/main" id="{B2872987-865F-4595-BC57-52F65418A88F}"/>
              </a:ext>
            </a:extLst>
          </p:cNvPr>
          <p:cNvSpPr>
            <a:spLocks noGrp="1"/>
          </p:cNvSpPr>
          <p:nvPr>
            <p:ph idx="1"/>
          </p:nvPr>
        </p:nvSpPr>
        <p:spPr>
          <a:xfrm>
            <a:off x="838200" y="1825624"/>
            <a:ext cx="10515600" cy="4011757"/>
          </a:xfrm>
        </p:spPr>
        <p:txBody>
          <a:bodyPr vert="horz" lIns="91440" tIns="45720" rIns="91440" bIns="45720" rtlCol="0" anchor="t">
            <a:normAutofit lnSpcReduction="10000"/>
          </a:bodyPr>
          <a:lstStyle/>
          <a:p>
            <a:r>
              <a:rPr lang="nb-NO" dirty="0"/>
              <a:t>For å sikre et grundig og balansert faglig grunnlag legges det opp til at det lages en administrativ rapport som skal følge det politiske saksframlegget til fylkestinget og høring i kommunene. </a:t>
            </a:r>
            <a:br>
              <a:rPr lang="nb-NO" dirty="0"/>
            </a:br>
            <a:r>
              <a:rPr lang="nb-NO" dirty="0"/>
              <a:t>14. oktober vedtok fylkesrådet mandat denne utredningen.</a:t>
            </a:r>
          </a:p>
          <a:p>
            <a:r>
              <a:rPr lang="nb-NO" dirty="0"/>
              <a:t>Utredningen vil blant annet kartlegge konsekvenser knyttet til demokrati, samfunnsutvikling, økonomi, organisasjon, ansattes vilkår og innbyggernes tjenester.</a:t>
            </a:r>
          </a:p>
          <a:p>
            <a:r>
              <a:rPr lang="nb-NO" sz="2800" dirty="0"/>
              <a:t>For å rekke at fylkestinget behandler en søknad om oppdeling i februar, er det svært knappe tidsfrister. Konsekvensvurdering vil derfor i stor grad måtte basere seg på allerede eksisterende data og analyser. </a:t>
            </a:r>
          </a:p>
          <a:p>
            <a:endParaRPr lang="nb-NO" dirty="0">
              <a:cs typeface="Calibri Light"/>
            </a:endParaRPr>
          </a:p>
        </p:txBody>
      </p:sp>
    </p:spTree>
    <p:extLst>
      <p:ext uri="{BB962C8B-B14F-4D97-AF65-F5344CB8AC3E}">
        <p14:creationId xmlns:p14="http://schemas.microsoft.com/office/powerpoint/2010/main" val="75462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ED5642-9C44-4A3E-9787-EFE9BED943B2}"/>
              </a:ext>
            </a:extLst>
          </p:cNvPr>
          <p:cNvSpPr>
            <a:spLocks noGrp="1"/>
          </p:cNvSpPr>
          <p:nvPr>
            <p:ph type="title"/>
          </p:nvPr>
        </p:nvSpPr>
        <p:spPr/>
        <p:txBody>
          <a:bodyPr/>
          <a:lstStyle/>
          <a:p>
            <a:r>
              <a:rPr lang="nb-NO"/>
              <a:t>Prosess for administrativ utredning:</a:t>
            </a:r>
          </a:p>
        </p:txBody>
      </p:sp>
      <p:sp>
        <p:nvSpPr>
          <p:cNvPr id="3" name="Plassholder for innhold 2">
            <a:extLst>
              <a:ext uri="{FF2B5EF4-FFF2-40B4-BE49-F238E27FC236}">
                <a16:creationId xmlns:a16="http://schemas.microsoft.com/office/drawing/2014/main" id="{4A99F37D-A8A0-4A3A-9B53-7B11F74F8B53}"/>
              </a:ext>
            </a:extLst>
          </p:cNvPr>
          <p:cNvSpPr>
            <a:spLocks noGrp="1"/>
          </p:cNvSpPr>
          <p:nvPr>
            <p:ph idx="1"/>
          </p:nvPr>
        </p:nvSpPr>
        <p:spPr>
          <a:xfrm>
            <a:off x="838200" y="1587500"/>
            <a:ext cx="10515600" cy="3755666"/>
          </a:xfrm>
        </p:spPr>
        <p:txBody>
          <a:bodyPr vert="horz" lIns="91440" tIns="45720" rIns="91440" bIns="45720" rtlCol="0" anchor="t">
            <a:noAutofit/>
          </a:bodyPr>
          <a:lstStyle/>
          <a:p>
            <a:pPr>
              <a:lnSpc>
                <a:spcPct val="100000"/>
              </a:lnSpc>
              <a:spcBef>
                <a:spcPts val="600"/>
              </a:spcBef>
            </a:pPr>
            <a:r>
              <a:rPr lang="nb-NO" dirty="0"/>
              <a:t>Knappe frister gir også utfordringer når det gjelder medvirkning fra kommuner, andre samarbeidsparter og berørte. Kommunene blir i særlig stor grad påvirket av både prosess og utfall, og å høre kommunenes meninger er derfor prioritert. </a:t>
            </a:r>
            <a:endParaRPr lang="nb-NO" dirty="0">
              <a:cs typeface="Calibri Light"/>
            </a:endParaRPr>
          </a:p>
          <a:p>
            <a:pPr>
              <a:lnSpc>
                <a:spcPct val="100000"/>
              </a:lnSpc>
              <a:spcBef>
                <a:spcPts val="600"/>
              </a:spcBef>
            </a:pPr>
            <a:r>
              <a:rPr lang="nb-NO" dirty="0"/>
              <a:t>Regjeringsplattformen sier at Akershus, Buskerud og Østfold skal gjenopprettes. En fullstendig gjenoppretting av disse fylkene vil ikke la seg gjøre på grunn av endrede kommunegrenser og Lunner og Jevnakers fylkesbytte, men det skal lages en utredning som så langt det lar seg gjøre, er basert på de tidligere fylkesgrensene. </a:t>
            </a:r>
            <a:endParaRPr lang="nb-NO" dirty="0">
              <a:cs typeface="Calibri Light"/>
            </a:endParaRPr>
          </a:p>
        </p:txBody>
      </p:sp>
    </p:spTree>
    <p:extLst>
      <p:ext uri="{BB962C8B-B14F-4D97-AF65-F5344CB8AC3E}">
        <p14:creationId xmlns:p14="http://schemas.microsoft.com/office/powerpoint/2010/main" val="51403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39F4E-32B2-4846-BD7A-63ABEC098D9D}"/>
              </a:ext>
            </a:extLst>
          </p:cNvPr>
          <p:cNvSpPr>
            <a:spLocks noGrp="1"/>
          </p:cNvSpPr>
          <p:nvPr>
            <p:ph type="title"/>
          </p:nvPr>
        </p:nvSpPr>
        <p:spPr/>
        <p:txBody>
          <a:bodyPr/>
          <a:lstStyle/>
          <a:p>
            <a:r>
              <a:rPr lang="nb-NO"/>
              <a:t>Tidslinje for Vikens saksutredning</a:t>
            </a:r>
          </a:p>
        </p:txBody>
      </p:sp>
      <p:sp>
        <p:nvSpPr>
          <p:cNvPr id="3" name="Plassholder for innhold 2">
            <a:extLst>
              <a:ext uri="{FF2B5EF4-FFF2-40B4-BE49-F238E27FC236}">
                <a16:creationId xmlns:a16="http://schemas.microsoft.com/office/drawing/2014/main" id="{0B8B1A11-BCBC-4283-919B-E3C20DDC95E2}"/>
              </a:ext>
            </a:extLst>
          </p:cNvPr>
          <p:cNvSpPr>
            <a:spLocks noGrp="1"/>
          </p:cNvSpPr>
          <p:nvPr>
            <p:ph idx="1"/>
          </p:nvPr>
        </p:nvSpPr>
        <p:spPr/>
        <p:txBody>
          <a:bodyPr>
            <a:normAutofit/>
          </a:bodyPr>
          <a:lstStyle/>
          <a:p>
            <a:r>
              <a:rPr lang="nb-NO" dirty="0"/>
              <a:t>13. oktober – fremleggelse av regjeringsplattform.</a:t>
            </a:r>
          </a:p>
          <a:p>
            <a:r>
              <a:rPr lang="nb-NO" dirty="0"/>
              <a:t>14. oktober – fylkesrådets bestilling av administrativ utredning.</a:t>
            </a:r>
          </a:p>
          <a:p>
            <a:r>
              <a:rPr lang="nb-NO" dirty="0"/>
              <a:t>25. oktober – brevet gikk ut til kommunene</a:t>
            </a:r>
          </a:p>
          <a:p>
            <a:r>
              <a:rPr lang="nb-NO" dirty="0"/>
              <a:t>17. desember – fylkesrådets innstilling oversendes for behandling i fylkestinget, og sendes på høring til kommunene. </a:t>
            </a:r>
          </a:p>
          <a:p>
            <a:r>
              <a:rPr lang="nb-NO" dirty="0"/>
              <a:t>1. februar – høringsfrist</a:t>
            </a:r>
          </a:p>
          <a:p>
            <a:r>
              <a:rPr lang="nb-NO" dirty="0"/>
              <a:t>16.-17. februar – fylkestinget behandler sak om oppdeling av Viken</a:t>
            </a:r>
          </a:p>
        </p:txBody>
      </p:sp>
    </p:spTree>
    <p:extLst>
      <p:ext uri="{BB962C8B-B14F-4D97-AF65-F5344CB8AC3E}">
        <p14:creationId xmlns:p14="http://schemas.microsoft.com/office/powerpoint/2010/main" val="198005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3A4F0B-7EE9-41AB-8F55-C4DA5FFE0CC8}"/>
              </a:ext>
            </a:extLst>
          </p:cNvPr>
          <p:cNvSpPr>
            <a:spLocks noGrp="1"/>
          </p:cNvSpPr>
          <p:nvPr>
            <p:ph type="title"/>
          </p:nvPr>
        </p:nvSpPr>
        <p:spPr/>
        <p:txBody>
          <a:bodyPr/>
          <a:lstStyle/>
          <a:p>
            <a:r>
              <a:rPr lang="nb-NO"/>
              <a:t>Viktige milepæler for gjennomføring av valg</a:t>
            </a:r>
          </a:p>
        </p:txBody>
      </p:sp>
      <p:sp>
        <p:nvSpPr>
          <p:cNvPr id="3" name="Plassholder for innhold 2">
            <a:extLst>
              <a:ext uri="{FF2B5EF4-FFF2-40B4-BE49-F238E27FC236}">
                <a16:creationId xmlns:a16="http://schemas.microsoft.com/office/drawing/2014/main" id="{4531BC4E-9BF8-4B89-AE28-EBCDA1F0C32D}"/>
              </a:ext>
            </a:extLst>
          </p:cNvPr>
          <p:cNvSpPr>
            <a:spLocks noGrp="1"/>
          </p:cNvSpPr>
          <p:nvPr>
            <p:ph idx="1"/>
          </p:nvPr>
        </p:nvSpPr>
        <p:spPr>
          <a:xfrm>
            <a:off x="838200" y="1376304"/>
            <a:ext cx="10515600" cy="4262496"/>
          </a:xfrm>
        </p:spPr>
        <p:txBody>
          <a:bodyPr vert="horz" lIns="91440" tIns="45720" rIns="91440" bIns="45720" rtlCol="0" anchor="t">
            <a:normAutofit fontScale="62500" lnSpcReduction="20000"/>
          </a:bodyPr>
          <a:lstStyle/>
          <a:p>
            <a:pPr lvl="0">
              <a:lnSpc>
                <a:spcPct val="120000"/>
              </a:lnSpc>
              <a:spcBef>
                <a:spcPts val="600"/>
              </a:spcBef>
            </a:pPr>
            <a:r>
              <a:rPr lang="nb-NO" sz="2800" b="1"/>
              <a:t>1. September 2022 – Viken fylkeskommune må ha klart underlag for gjennomføring av valg i «nye» Akershus, Buskerud og Østfold.</a:t>
            </a:r>
          </a:p>
          <a:p>
            <a:pPr lvl="0">
              <a:lnSpc>
                <a:spcPct val="120000"/>
              </a:lnSpc>
              <a:spcBef>
                <a:spcPts val="600"/>
              </a:spcBef>
            </a:pPr>
            <a:r>
              <a:rPr lang="nb-NO" sz="2800"/>
              <a:t>I løpet september 2022 </a:t>
            </a:r>
            <a:r>
              <a:rPr lang="nb-NO" sz="2800" b="1"/>
              <a:t>–</a:t>
            </a:r>
            <a:r>
              <a:rPr lang="nb-NO" sz="2800"/>
              <a:t> Fylkestinget i Viken oppnevner fylkesvalgstyre for Akershus, Buskerud og Østfold.</a:t>
            </a:r>
            <a:endParaRPr lang="nb-NO" sz="2800">
              <a:cs typeface="Calibri Light"/>
            </a:endParaRPr>
          </a:p>
          <a:p>
            <a:pPr lvl="0">
              <a:lnSpc>
                <a:spcPct val="120000"/>
              </a:lnSpc>
              <a:spcBef>
                <a:spcPts val="600"/>
              </a:spcBef>
            </a:pPr>
            <a:r>
              <a:rPr lang="nb-NO" sz="2800"/>
              <a:t>I løpet av oktober 2022 </a:t>
            </a:r>
            <a:r>
              <a:rPr lang="nb-NO" sz="2800" b="1"/>
              <a:t>– </a:t>
            </a:r>
            <a:r>
              <a:rPr lang="nb-NO" sz="2800"/>
              <a:t>Fylkesvalgstyrene i Akershus, Buskerud og Østfold møter for å bli orientert om, og godkjenne foreløpige valgforberedelser.</a:t>
            </a:r>
            <a:endParaRPr lang="nb-NO" sz="2800">
              <a:cs typeface="Calibri Light"/>
            </a:endParaRPr>
          </a:p>
          <a:p>
            <a:pPr lvl="0">
              <a:lnSpc>
                <a:spcPct val="120000"/>
              </a:lnSpc>
              <a:spcBef>
                <a:spcPts val="600"/>
              </a:spcBef>
            </a:pPr>
            <a:r>
              <a:rPr lang="nb-NO" sz="2800" b="1"/>
              <a:t>2. januar - Frist for utarbeidelse av foreløpige manntall (valgloven).</a:t>
            </a:r>
            <a:endParaRPr lang="nb-NO" sz="2800" b="1">
              <a:cs typeface="Calibri Light"/>
            </a:endParaRPr>
          </a:p>
          <a:p>
            <a:pPr>
              <a:lnSpc>
                <a:spcPct val="120000"/>
              </a:lnSpc>
              <a:spcBef>
                <a:spcPts val="600"/>
              </a:spcBef>
            </a:pPr>
            <a:r>
              <a:rPr lang="nb-NO" sz="2800"/>
              <a:t>31. mars - Frist for innlevering av listeforslag</a:t>
            </a:r>
            <a:r>
              <a:rPr lang="nb-NO"/>
              <a:t> </a:t>
            </a:r>
            <a:endParaRPr lang="nb-NO" sz="2800">
              <a:cs typeface="Calibri Light"/>
            </a:endParaRPr>
          </a:p>
          <a:p>
            <a:pPr lvl="0">
              <a:lnSpc>
                <a:spcPct val="120000"/>
              </a:lnSpc>
              <a:spcBef>
                <a:spcPts val="600"/>
              </a:spcBef>
            </a:pPr>
            <a:r>
              <a:rPr lang="nb-NO" sz="2800"/>
              <a:t>1. juni - Frist for fylkesvalgstyret til å godkjenne listeforslag</a:t>
            </a:r>
            <a:endParaRPr lang="nb-NO" sz="2800">
              <a:cs typeface="Calibri Light"/>
            </a:endParaRPr>
          </a:p>
          <a:p>
            <a:pPr lvl="0">
              <a:lnSpc>
                <a:spcPct val="120000"/>
              </a:lnSpc>
              <a:spcBef>
                <a:spcPts val="600"/>
              </a:spcBef>
            </a:pPr>
            <a:r>
              <a:rPr lang="nb-NO" sz="2800" b="1"/>
              <a:t>1. juli til 9. august –Periode for tidligstemming etter valgloven.</a:t>
            </a:r>
            <a:endParaRPr lang="nb-NO" sz="2800" b="1">
              <a:cs typeface="Calibri Light"/>
            </a:endParaRPr>
          </a:p>
          <a:p>
            <a:pPr lvl="0">
              <a:lnSpc>
                <a:spcPct val="120000"/>
              </a:lnSpc>
              <a:spcBef>
                <a:spcPts val="600"/>
              </a:spcBef>
            </a:pPr>
            <a:r>
              <a:rPr lang="nb-NO" sz="2800"/>
              <a:t>10. august til 8. september - Forhåndsstemming</a:t>
            </a:r>
            <a:endParaRPr lang="nb-NO" sz="2800">
              <a:cs typeface="Calibri Light"/>
            </a:endParaRPr>
          </a:p>
          <a:p>
            <a:pPr lvl="0">
              <a:lnSpc>
                <a:spcPct val="120000"/>
              </a:lnSpc>
              <a:spcBef>
                <a:spcPts val="600"/>
              </a:spcBef>
            </a:pPr>
            <a:r>
              <a:rPr lang="nb-NO" sz="2800" b="1"/>
              <a:t>11. september - Valgdag</a:t>
            </a:r>
            <a:endParaRPr lang="nb-NO" sz="2800" b="1">
              <a:cs typeface="Calibri Light"/>
            </a:endParaRPr>
          </a:p>
          <a:p>
            <a:pPr marL="0" lvl="0" indent="0">
              <a:lnSpc>
                <a:spcPct val="120000"/>
              </a:lnSpc>
              <a:spcBef>
                <a:spcPts val="600"/>
              </a:spcBef>
              <a:buNone/>
            </a:pPr>
            <a:endParaRPr lang="nb-NO" sz="2800"/>
          </a:p>
          <a:p>
            <a:pPr>
              <a:lnSpc>
                <a:spcPct val="120000"/>
              </a:lnSpc>
              <a:spcBef>
                <a:spcPts val="600"/>
              </a:spcBef>
            </a:pPr>
            <a:endParaRPr lang="nb-NO"/>
          </a:p>
          <a:p>
            <a:pPr>
              <a:lnSpc>
                <a:spcPct val="120000"/>
              </a:lnSpc>
              <a:spcBef>
                <a:spcPts val="600"/>
              </a:spcBef>
            </a:pPr>
            <a:endParaRPr lang="nb-NO"/>
          </a:p>
        </p:txBody>
      </p:sp>
    </p:spTree>
    <p:extLst>
      <p:ext uri="{BB962C8B-B14F-4D97-AF65-F5344CB8AC3E}">
        <p14:creationId xmlns:p14="http://schemas.microsoft.com/office/powerpoint/2010/main" val="96027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A27B91-680E-413C-8C3D-93B4CA799C6C}"/>
              </a:ext>
            </a:extLst>
          </p:cNvPr>
          <p:cNvSpPr>
            <a:spLocks noGrp="1"/>
          </p:cNvSpPr>
          <p:nvPr>
            <p:ph type="title"/>
          </p:nvPr>
        </p:nvSpPr>
        <p:spPr/>
        <p:txBody>
          <a:bodyPr/>
          <a:lstStyle/>
          <a:p>
            <a:r>
              <a:rPr lang="nb-NO"/>
              <a:t>Tjenester til innbyggerne</a:t>
            </a:r>
          </a:p>
        </p:txBody>
      </p:sp>
      <p:sp>
        <p:nvSpPr>
          <p:cNvPr id="3" name="Plassholder for innhold 2">
            <a:extLst>
              <a:ext uri="{FF2B5EF4-FFF2-40B4-BE49-F238E27FC236}">
                <a16:creationId xmlns:a16="http://schemas.microsoft.com/office/drawing/2014/main" id="{39DCF6E0-2B44-4AB0-B855-CA2115AE44CF}"/>
              </a:ext>
            </a:extLst>
          </p:cNvPr>
          <p:cNvSpPr>
            <a:spLocks noGrp="1"/>
          </p:cNvSpPr>
          <p:nvPr>
            <p:ph idx="1"/>
          </p:nvPr>
        </p:nvSpPr>
        <p:spPr/>
        <p:txBody>
          <a:bodyPr/>
          <a:lstStyle/>
          <a:p>
            <a:r>
              <a:rPr lang="nb-NO" dirty="0"/>
              <a:t>Viken vil gjennom denne prosessen holde fokus på driften av fylkeskommunens organisasjon, og levere gode tjenester til innbyggerne.</a:t>
            </a:r>
          </a:p>
        </p:txBody>
      </p:sp>
    </p:spTree>
    <p:extLst>
      <p:ext uri="{BB962C8B-B14F-4D97-AF65-F5344CB8AC3E}">
        <p14:creationId xmlns:p14="http://schemas.microsoft.com/office/powerpoint/2010/main" val="166589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7F9CED-FC2C-4EA9-826B-EB294D052C58}"/>
              </a:ext>
            </a:extLst>
          </p:cNvPr>
          <p:cNvSpPr>
            <a:spLocks noGrp="1"/>
          </p:cNvSpPr>
          <p:nvPr>
            <p:ph type="title"/>
          </p:nvPr>
        </p:nvSpPr>
        <p:spPr/>
        <p:txBody>
          <a:bodyPr/>
          <a:lstStyle/>
          <a:p>
            <a:r>
              <a:rPr lang="nb-NO"/>
              <a:t>Kommunenes rolle</a:t>
            </a:r>
          </a:p>
        </p:txBody>
      </p:sp>
      <p:sp>
        <p:nvSpPr>
          <p:cNvPr id="3" name="Plassholder for innhold 2">
            <a:extLst>
              <a:ext uri="{FF2B5EF4-FFF2-40B4-BE49-F238E27FC236}">
                <a16:creationId xmlns:a16="http://schemas.microsoft.com/office/drawing/2014/main" id="{3D7D29A7-4E21-4C41-BA67-9B4B2AEC4CDA}"/>
              </a:ext>
            </a:extLst>
          </p:cNvPr>
          <p:cNvSpPr>
            <a:spLocks noGrp="1"/>
          </p:cNvSpPr>
          <p:nvPr>
            <p:ph idx="1"/>
          </p:nvPr>
        </p:nvSpPr>
        <p:spPr/>
        <p:txBody>
          <a:bodyPr>
            <a:normAutofit/>
          </a:bodyPr>
          <a:lstStyle/>
          <a:p>
            <a:r>
              <a:rPr lang="nb-NO" sz="3500" dirty="0"/>
              <a:t>Delta aktivt i høring</a:t>
            </a:r>
          </a:p>
          <a:p>
            <a:r>
              <a:rPr lang="nb-NO" sz="3500" dirty="0"/>
              <a:t>Fremme sin kommunes synspunkt på deling av Viken, utredningsgrunnlaget, og gi innspill til saksbehandlingen i fylkestinget og evt. delingsprosess</a:t>
            </a:r>
          </a:p>
          <a:p>
            <a:r>
              <a:rPr lang="nb-NO" sz="3500" dirty="0"/>
              <a:t>Vurdere egen tilknytning til fylkeskommunen</a:t>
            </a:r>
          </a:p>
        </p:txBody>
      </p:sp>
    </p:spTree>
    <p:extLst>
      <p:ext uri="{BB962C8B-B14F-4D97-AF65-F5344CB8AC3E}">
        <p14:creationId xmlns:p14="http://schemas.microsoft.com/office/powerpoint/2010/main" val="309121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50D27BE-5873-482B-A5F9-BB5096D5C435}"/>
              </a:ext>
            </a:extLst>
          </p:cNvPr>
          <p:cNvSpPr>
            <a:spLocks noGrp="1"/>
          </p:cNvSpPr>
          <p:nvPr>
            <p:ph type="title"/>
          </p:nvPr>
        </p:nvSpPr>
        <p:spPr>
          <a:xfrm>
            <a:off x="839788" y="457200"/>
            <a:ext cx="3932237" cy="1600200"/>
          </a:xfrm>
        </p:spPr>
        <p:txBody>
          <a:bodyPr/>
          <a:lstStyle/>
          <a:p>
            <a:r>
              <a:rPr lang="en-US" err="1"/>
              <a:t>Fylkesrådet</a:t>
            </a:r>
            <a:r>
              <a:rPr lang="en-US"/>
              <a:t> Jacobsen</a:t>
            </a:r>
          </a:p>
        </p:txBody>
      </p:sp>
      <p:sp>
        <p:nvSpPr>
          <p:cNvPr id="21" name="Text Placeholder 3">
            <a:extLst>
              <a:ext uri="{FF2B5EF4-FFF2-40B4-BE49-F238E27FC236}">
                <a16:creationId xmlns:a16="http://schemas.microsoft.com/office/drawing/2014/main" id="{92E24D14-4DF4-4432-BFFA-4DBC8E3520C9}"/>
              </a:ext>
            </a:extLst>
          </p:cNvPr>
          <p:cNvSpPr>
            <a:spLocks noGrp="1"/>
          </p:cNvSpPr>
          <p:nvPr>
            <p:ph type="body" sz="half" idx="2"/>
          </p:nvPr>
        </p:nvSpPr>
        <p:spPr>
          <a:xfrm>
            <a:off x="839788" y="2057400"/>
            <a:ext cx="3932237" cy="3532517"/>
          </a:xfrm>
        </p:spPr>
        <p:txBody>
          <a:bodyPr>
            <a:normAutofit lnSpcReduction="10000"/>
          </a:bodyPr>
          <a:lstStyle/>
          <a:p>
            <a:r>
              <a:rPr lang="en-US"/>
              <a:t>Fylkesrådsleder Siv Henriette Jacobsen (AP)</a:t>
            </a:r>
          </a:p>
          <a:p>
            <a:endParaRPr lang="en-US">
              <a:solidFill>
                <a:schemeClr val="tx2"/>
              </a:solidFill>
            </a:endParaRPr>
          </a:p>
          <a:p>
            <a:pPr algn="l"/>
            <a:r>
              <a:rPr lang="nb-NO" b="0" i="0">
                <a:solidFill>
                  <a:schemeClr val="tx2"/>
                </a:solidFill>
                <a:effectLst/>
              </a:rPr>
              <a:t>Olav Skinnes (SP) Fylkesråd for samferdsel</a:t>
            </a:r>
          </a:p>
          <a:p>
            <a:pPr algn="l"/>
            <a:r>
              <a:rPr lang="nb-NO" b="0" i="0">
                <a:solidFill>
                  <a:schemeClr val="tx2"/>
                </a:solidFill>
                <a:effectLst/>
              </a:rPr>
              <a:t>Anette Lindahl Raakil (SP) - fylkesråd for plan, klima og miljø</a:t>
            </a:r>
          </a:p>
          <a:p>
            <a:pPr algn="l"/>
            <a:r>
              <a:rPr lang="nb-NO" b="0" i="0">
                <a:solidFill>
                  <a:schemeClr val="tx2"/>
                </a:solidFill>
                <a:effectLst/>
              </a:rPr>
              <a:t>Edvin Søvik (AP) - fylkesråd for finans og administrasjon</a:t>
            </a:r>
          </a:p>
          <a:p>
            <a:pPr algn="l"/>
            <a:r>
              <a:rPr lang="nb-NO" b="0" i="0">
                <a:solidFill>
                  <a:schemeClr val="tx2"/>
                </a:solidFill>
                <a:effectLst/>
              </a:rPr>
              <a:t>Heidi Westbye Nyhus (AP) - fylkesråd for utdanning og kompetanse </a:t>
            </a:r>
            <a:endParaRPr lang="en-US" b="0" i="0">
              <a:solidFill>
                <a:schemeClr val="tx2"/>
              </a:solidFill>
              <a:effectLst/>
            </a:endParaRPr>
          </a:p>
          <a:p>
            <a:pPr algn="l"/>
            <a:r>
              <a:rPr lang="en-US">
                <a:solidFill>
                  <a:schemeClr val="tx2"/>
                </a:solidFill>
              </a:rPr>
              <a:t>Tonje Kristensen (AP) – Fylkesråd for kultur og </a:t>
            </a:r>
            <a:r>
              <a:rPr lang="en-US" err="1">
                <a:solidFill>
                  <a:schemeClr val="tx2"/>
                </a:solidFill>
              </a:rPr>
              <a:t>mangfold</a:t>
            </a:r>
            <a:endParaRPr lang="en-US">
              <a:solidFill>
                <a:schemeClr val="tx2"/>
              </a:solidFill>
            </a:endParaRPr>
          </a:p>
          <a:p>
            <a:pPr algn="l"/>
            <a:r>
              <a:rPr lang="en-US" b="0" i="0">
                <a:solidFill>
                  <a:schemeClr val="tx2"/>
                </a:solidFill>
                <a:effectLst/>
              </a:rPr>
              <a:t>Johan Edvard Grimstad (SP) – Fylkesråd for </a:t>
            </a:r>
            <a:r>
              <a:rPr lang="en-US" b="0" i="0" err="1">
                <a:solidFill>
                  <a:schemeClr val="tx2"/>
                </a:solidFill>
                <a:effectLst/>
              </a:rPr>
              <a:t>næring</a:t>
            </a:r>
            <a:r>
              <a:rPr lang="en-US" b="0" i="0">
                <a:solidFill>
                  <a:schemeClr val="tx2"/>
                </a:solidFill>
                <a:effectLst/>
              </a:rPr>
              <a:t> og </a:t>
            </a:r>
            <a:r>
              <a:rPr lang="en-US" b="0" i="0" err="1">
                <a:solidFill>
                  <a:schemeClr val="tx2"/>
                </a:solidFill>
                <a:effectLst/>
              </a:rPr>
              <a:t>tannhelse</a:t>
            </a:r>
            <a:endParaRPr lang="nb-NO" b="0" i="0">
              <a:solidFill>
                <a:schemeClr val="tx2"/>
              </a:solidFill>
              <a:effectLst/>
            </a:endParaRPr>
          </a:p>
        </p:txBody>
      </p:sp>
      <p:pic>
        <p:nvPicPr>
          <p:cNvPr id="7" name="Plassholder for innhold 6" descr="Et bilde som inneholder person, poserer, stående, personer&#10;&#10;Automatisk generert beskrivelse">
            <a:extLst>
              <a:ext uri="{FF2B5EF4-FFF2-40B4-BE49-F238E27FC236}">
                <a16:creationId xmlns:a16="http://schemas.microsoft.com/office/drawing/2014/main" id="{DD8B9FA3-9C06-4647-9E45-AE0DCB16C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962691"/>
            <a:ext cx="7396616" cy="4932617"/>
          </a:xfrm>
        </p:spPr>
      </p:pic>
    </p:spTree>
    <p:extLst>
      <p:ext uri="{BB962C8B-B14F-4D97-AF65-F5344CB8AC3E}">
        <p14:creationId xmlns:p14="http://schemas.microsoft.com/office/powerpoint/2010/main" val="66321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F0D5FE-044B-46EC-A4BE-7D9FC22AF67B}"/>
              </a:ext>
            </a:extLst>
          </p:cNvPr>
          <p:cNvSpPr>
            <a:spLocks noGrp="1"/>
          </p:cNvSpPr>
          <p:nvPr>
            <p:ph type="title"/>
          </p:nvPr>
        </p:nvSpPr>
        <p:spPr/>
        <p:txBody>
          <a:bodyPr>
            <a:normAutofit/>
          </a:bodyPr>
          <a:lstStyle/>
          <a:p>
            <a:r>
              <a:rPr lang="nb-NO" sz="4200"/>
              <a:t>Styrer på eksisterende plattform</a:t>
            </a:r>
            <a:endParaRPr lang="nb-NO" sz="4200">
              <a:cs typeface="Calibri Light"/>
            </a:endParaRPr>
          </a:p>
        </p:txBody>
      </p:sp>
      <p:sp>
        <p:nvSpPr>
          <p:cNvPr id="3" name="Plassholder for innhold 2">
            <a:extLst>
              <a:ext uri="{FF2B5EF4-FFF2-40B4-BE49-F238E27FC236}">
                <a16:creationId xmlns:a16="http://schemas.microsoft.com/office/drawing/2014/main" id="{86833F53-405B-4C51-8011-2A2D566EA877}"/>
              </a:ext>
            </a:extLst>
          </p:cNvPr>
          <p:cNvSpPr>
            <a:spLocks noGrp="1"/>
          </p:cNvSpPr>
          <p:nvPr>
            <p:ph idx="1"/>
          </p:nvPr>
        </p:nvSpPr>
        <p:spPr/>
        <p:txBody>
          <a:bodyPr vert="horz" lIns="91440" tIns="45720" rIns="91440" bIns="45720" rtlCol="0" anchor="t">
            <a:normAutofit/>
          </a:bodyPr>
          <a:lstStyle/>
          <a:p>
            <a:endParaRPr lang="nb-NO" sz="3500" dirty="0"/>
          </a:p>
          <a:p>
            <a:r>
              <a:rPr lang="nb-NO" sz="3500" dirty="0"/>
              <a:t>Samarbeid   </a:t>
            </a:r>
            <a:endParaRPr lang="nb-NO" sz="3500" dirty="0">
              <a:cs typeface="Calibri Light"/>
            </a:endParaRPr>
          </a:p>
          <a:p>
            <a:r>
              <a:rPr lang="nb-NO" sz="3500" dirty="0"/>
              <a:t>Dialog</a:t>
            </a:r>
            <a:endParaRPr lang="nb-NO" sz="3500" dirty="0">
              <a:cs typeface="Calibri Light"/>
            </a:endParaRPr>
          </a:p>
          <a:p>
            <a:r>
              <a:rPr lang="nb-NO" sz="3500" dirty="0"/>
              <a:t>Inkludering</a:t>
            </a:r>
            <a:endParaRPr lang="nb-NO" sz="3500" dirty="0">
              <a:cs typeface="Calibri Light"/>
            </a:endParaRPr>
          </a:p>
          <a:p>
            <a:endParaRPr lang="nb-NO" dirty="0"/>
          </a:p>
        </p:txBody>
      </p:sp>
      <p:pic>
        <p:nvPicPr>
          <p:cNvPr id="5" name="Bilde 5" descr="Et bilde som inneholder tekst&#10;&#10;Automatisk generert beskrivelse">
            <a:extLst>
              <a:ext uri="{FF2B5EF4-FFF2-40B4-BE49-F238E27FC236}">
                <a16:creationId xmlns:a16="http://schemas.microsoft.com/office/drawing/2014/main" id="{08F80717-6E9A-4865-B44D-B9DAE99AF9BE}"/>
              </a:ext>
            </a:extLst>
          </p:cNvPr>
          <p:cNvPicPr>
            <a:picLocks noChangeAspect="1"/>
          </p:cNvPicPr>
          <p:nvPr/>
        </p:nvPicPr>
        <p:blipFill>
          <a:blip r:embed="rId2"/>
          <a:stretch>
            <a:fillRect/>
          </a:stretch>
        </p:blipFill>
        <p:spPr>
          <a:xfrm>
            <a:off x="7904452" y="764354"/>
            <a:ext cx="4284518" cy="6096536"/>
          </a:xfrm>
          <a:prstGeom prst="rect">
            <a:avLst/>
          </a:prstGeom>
        </p:spPr>
      </p:pic>
    </p:spTree>
    <p:extLst>
      <p:ext uri="{BB962C8B-B14F-4D97-AF65-F5344CB8AC3E}">
        <p14:creationId xmlns:p14="http://schemas.microsoft.com/office/powerpoint/2010/main" val="145440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3A359F-731B-4931-AA89-FEC55E7F8E12}"/>
              </a:ext>
            </a:extLst>
          </p:cNvPr>
          <p:cNvSpPr>
            <a:spLocks noGrp="1"/>
          </p:cNvSpPr>
          <p:nvPr>
            <p:ph type="title"/>
          </p:nvPr>
        </p:nvSpPr>
        <p:spPr/>
        <p:txBody>
          <a:bodyPr/>
          <a:lstStyle/>
          <a:p>
            <a:r>
              <a:rPr lang="nb-NO"/>
              <a:t>Politisk regnskap og satsinger fremover</a:t>
            </a:r>
          </a:p>
        </p:txBody>
      </p:sp>
      <p:pic>
        <p:nvPicPr>
          <p:cNvPr id="4" name="Bilde 4" descr="Et bilde som inneholder person&#10;&#10;Automatisk generert beskrivelse">
            <a:extLst>
              <a:ext uri="{FF2B5EF4-FFF2-40B4-BE49-F238E27FC236}">
                <a16:creationId xmlns:a16="http://schemas.microsoft.com/office/drawing/2014/main" id="{2053EEC1-81B5-4136-8D37-F9D782ECCE73}"/>
              </a:ext>
            </a:extLst>
          </p:cNvPr>
          <p:cNvPicPr>
            <a:picLocks noGrp="1" noChangeAspect="1"/>
          </p:cNvPicPr>
          <p:nvPr>
            <p:ph idx="1"/>
          </p:nvPr>
        </p:nvPicPr>
        <p:blipFill>
          <a:blip r:embed="rId2"/>
          <a:stretch>
            <a:fillRect/>
          </a:stretch>
        </p:blipFill>
        <p:spPr>
          <a:xfrm>
            <a:off x="7275930" y="1687692"/>
            <a:ext cx="5208472" cy="2634233"/>
          </a:xfrm>
        </p:spPr>
      </p:pic>
      <p:pic>
        <p:nvPicPr>
          <p:cNvPr id="5" name="Bilde 5" descr="Et bilde som inneholder person, oransje&#10;&#10;Automatisk generert beskrivelse">
            <a:extLst>
              <a:ext uri="{FF2B5EF4-FFF2-40B4-BE49-F238E27FC236}">
                <a16:creationId xmlns:a16="http://schemas.microsoft.com/office/drawing/2014/main" id="{0A6D41F3-E1A8-426E-B349-53BD79E66DE3}"/>
              </a:ext>
            </a:extLst>
          </p:cNvPr>
          <p:cNvPicPr>
            <a:picLocks noChangeAspect="1"/>
          </p:cNvPicPr>
          <p:nvPr/>
        </p:nvPicPr>
        <p:blipFill>
          <a:blip r:embed="rId3"/>
          <a:stretch>
            <a:fillRect/>
          </a:stretch>
        </p:blipFill>
        <p:spPr>
          <a:xfrm>
            <a:off x="4566284" y="1764506"/>
            <a:ext cx="2726055" cy="4114800"/>
          </a:xfrm>
          <a:prstGeom prst="rect">
            <a:avLst/>
          </a:prstGeom>
        </p:spPr>
      </p:pic>
      <p:pic>
        <p:nvPicPr>
          <p:cNvPr id="6" name="Bilde 6" descr="Et bilde som inneholder person, kutte, innendørs&#10;&#10;Automatisk generert beskrivelse">
            <a:extLst>
              <a:ext uri="{FF2B5EF4-FFF2-40B4-BE49-F238E27FC236}">
                <a16:creationId xmlns:a16="http://schemas.microsoft.com/office/drawing/2014/main" id="{5FC9308E-B866-4BB0-A3A1-3F3E37861609}"/>
              </a:ext>
            </a:extLst>
          </p:cNvPr>
          <p:cNvPicPr>
            <a:picLocks noChangeAspect="1"/>
          </p:cNvPicPr>
          <p:nvPr/>
        </p:nvPicPr>
        <p:blipFill>
          <a:blip r:embed="rId4"/>
          <a:stretch>
            <a:fillRect/>
          </a:stretch>
        </p:blipFill>
        <p:spPr>
          <a:xfrm>
            <a:off x="1851659" y="1716881"/>
            <a:ext cx="2726055" cy="4114800"/>
          </a:xfrm>
          <a:prstGeom prst="rect">
            <a:avLst/>
          </a:prstGeom>
        </p:spPr>
      </p:pic>
      <p:pic>
        <p:nvPicPr>
          <p:cNvPr id="7" name="Bilde 7" descr="Et bilde som inneholder tre, gress, utendørs, plante&#10;&#10;Automatisk generert beskrivelse">
            <a:extLst>
              <a:ext uri="{FF2B5EF4-FFF2-40B4-BE49-F238E27FC236}">
                <a16:creationId xmlns:a16="http://schemas.microsoft.com/office/drawing/2014/main" id="{E0F8EECD-F458-434F-B2AD-4F97C5C8CAF8}"/>
              </a:ext>
            </a:extLst>
          </p:cNvPr>
          <p:cNvPicPr>
            <a:picLocks noChangeAspect="1"/>
          </p:cNvPicPr>
          <p:nvPr/>
        </p:nvPicPr>
        <p:blipFill>
          <a:blip r:embed="rId5"/>
          <a:stretch>
            <a:fillRect/>
          </a:stretch>
        </p:blipFill>
        <p:spPr>
          <a:xfrm>
            <a:off x="-2381" y="1693069"/>
            <a:ext cx="1862137" cy="2828925"/>
          </a:xfrm>
          <a:prstGeom prst="rect">
            <a:avLst/>
          </a:prstGeom>
        </p:spPr>
      </p:pic>
    </p:spTree>
    <p:extLst>
      <p:ext uri="{BB962C8B-B14F-4D97-AF65-F5344CB8AC3E}">
        <p14:creationId xmlns:p14="http://schemas.microsoft.com/office/powerpoint/2010/main" val="36950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6913E5-62C2-4C19-9B1D-53A78AB35124}"/>
              </a:ext>
            </a:extLst>
          </p:cNvPr>
          <p:cNvSpPr>
            <a:spLocks noGrp="1"/>
          </p:cNvSpPr>
          <p:nvPr>
            <p:ph type="title"/>
          </p:nvPr>
        </p:nvSpPr>
        <p:spPr/>
        <p:txBody>
          <a:bodyPr/>
          <a:lstStyle/>
          <a:p>
            <a:r>
              <a:rPr lang="nb-NO" dirty="0"/>
              <a:t>Viken-budsjett 2022: </a:t>
            </a:r>
            <a:br>
              <a:rPr lang="nb-NO" dirty="0"/>
            </a:br>
            <a:r>
              <a:rPr lang="nb-NO" dirty="0"/>
              <a:t>For et mer rettferdig og grønnere Viken</a:t>
            </a:r>
          </a:p>
        </p:txBody>
      </p:sp>
      <p:sp>
        <p:nvSpPr>
          <p:cNvPr id="3" name="Plassholder for innhold 2">
            <a:extLst>
              <a:ext uri="{FF2B5EF4-FFF2-40B4-BE49-F238E27FC236}">
                <a16:creationId xmlns:a16="http://schemas.microsoft.com/office/drawing/2014/main" id="{AAD41C1F-0F0C-403E-9AE5-DAF5F5F86C6C}"/>
              </a:ext>
            </a:extLst>
          </p:cNvPr>
          <p:cNvSpPr>
            <a:spLocks noGrp="1"/>
          </p:cNvSpPr>
          <p:nvPr>
            <p:ph idx="1"/>
          </p:nvPr>
        </p:nvSpPr>
        <p:spPr/>
        <p:txBody>
          <a:bodyPr/>
          <a:lstStyle/>
          <a:p>
            <a:r>
              <a:rPr lang="nb-NO" dirty="0"/>
              <a:t>Trygg styring</a:t>
            </a:r>
          </a:p>
          <a:p>
            <a:r>
              <a:rPr lang="nb-NO" dirty="0"/>
              <a:t>Trenger mer til kollektivtrafikken</a:t>
            </a:r>
          </a:p>
          <a:p>
            <a:r>
              <a:rPr lang="nb-NO" dirty="0"/>
              <a:t>Et løft for skoleutbygging og vedlikehold</a:t>
            </a:r>
          </a:p>
          <a:p>
            <a:r>
              <a:rPr lang="nb-NO" dirty="0"/>
              <a:t>Vedlikehold av vei</a:t>
            </a:r>
          </a:p>
          <a:p>
            <a:r>
              <a:rPr lang="nb-NO" dirty="0"/>
              <a:t>Satsing på kollektivtrafikk for reduserte klimautslipp</a:t>
            </a:r>
          </a:p>
          <a:p>
            <a:endParaRPr lang="nb-NO" dirty="0"/>
          </a:p>
          <a:p>
            <a:endParaRPr lang="nb-NO" dirty="0"/>
          </a:p>
          <a:p>
            <a:endParaRPr lang="nb-NO" dirty="0"/>
          </a:p>
        </p:txBody>
      </p:sp>
    </p:spTree>
    <p:extLst>
      <p:ext uri="{BB962C8B-B14F-4D97-AF65-F5344CB8AC3E}">
        <p14:creationId xmlns:p14="http://schemas.microsoft.com/office/powerpoint/2010/main" val="48919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F35885-F028-456E-B449-D8D3F4F30CF8}"/>
              </a:ext>
            </a:extLst>
          </p:cNvPr>
          <p:cNvSpPr>
            <a:spLocks noGrp="1"/>
          </p:cNvSpPr>
          <p:nvPr>
            <p:ph type="title"/>
          </p:nvPr>
        </p:nvSpPr>
        <p:spPr/>
        <p:txBody>
          <a:bodyPr/>
          <a:lstStyle/>
          <a:p>
            <a:r>
              <a:rPr lang="nb-NO" dirty="0"/>
              <a:t>Viken fylkeskommune - Budsjett 2022</a:t>
            </a:r>
          </a:p>
        </p:txBody>
      </p:sp>
      <p:sp>
        <p:nvSpPr>
          <p:cNvPr id="3" name="Plassholder for innhold 2">
            <a:extLst>
              <a:ext uri="{FF2B5EF4-FFF2-40B4-BE49-F238E27FC236}">
                <a16:creationId xmlns:a16="http://schemas.microsoft.com/office/drawing/2014/main" id="{B9D84748-E0C3-4381-9181-B15197ACD711}"/>
              </a:ext>
            </a:extLst>
          </p:cNvPr>
          <p:cNvSpPr>
            <a:spLocks noGrp="1"/>
          </p:cNvSpPr>
          <p:nvPr>
            <p:ph idx="1"/>
          </p:nvPr>
        </p:nvSpPr>
        <p:spPr>
          <a:xfrm>
            <a:off x="838200" y="1374053"/>
            <a:ext cx="10515600" cy="4109894"/>
          </a:xfrm>
        </p:spPr>
        <p:txBody>
          <a:bodyPr>
            <a:normAutofit fontScale="85000" lnSpcReduction="20000"/>
          </a:bodyPr>
          <a:lstStyle/>
          <a:p>
            <a:pPr marL="0" indent="0">
              <a:buNone/>
            </a:pPr>
            <a:r>
              <a:rPr lang="nb-NO" b="1" dirty="0"/>
              <a:t>Skolebygg:</a:t>
            </a:r>
          </a:p>
          <a:p>
            <a:r>
              <a:rPr lang="nb-NO" dirty="0"/>
              <a:t>Utbygging av Askim videregående skole (Indre Østfold kommune) er under planlegging, yrkesfag, forventet ferdigstillelse i 2025</a:t>
            </a:r>
          </a:p>
          <a:p>
            <a:r>
              <a:rPr lang="nb-NO" dirty="0"/>
              <a:t>Utbygging av Mysen videregående skole (Indre Østfold kommune) er under planlegging, byggfag, forventet ferdigstillelse i 2024</a:t>
            </a:r>
          </a:p>
          <a:p>
            <a:pPr marL="0" indent="0">
              <a:buNone/>
            </a:pPr>
            <a:endParaRPr lang="nb-NO" dirty="0"/>
          </a:p>
          <a:p>
            <a:pPr marL="0" indent="0">
              <a:buNone/>
            </a:pPr>
            <a:r>
              <a:rPr lang="nb-NO" b="1" dirty="0"/>
              <a:t>Fylkesvei:</a:t>
            </a:r>
          </a:p>
          <a:p>
            <a:pPr marL="0" indent="0">
              <a:buNone/>
            </a:pPr>
            <a:r>
              <a:rPr lang="nb-NO" dirty="0"/>
              <a:t>Utvalg av noen større prosjekter under utførelse eller med planlagt oppstart i økonomiplanperioden. Det vises for øvrig til handlingsprogram 2022-2025.</a:t>
            </a:r>
          </a:p>
          <a:p>
            <a:r>
              <a:rPr lang="nb-NO" dirty="0"/>
              <a:t>Forfallsinnhenting fv. 120 </a:t>
            </a:r>
            <a:r>
              <a:rPr lang="nb-NO" dirty="0" err="1"/>
              <a:t>Huls</a:t>
            </a:r>
            <a:r>
              <a:rPr lang="nb-NO" dirty="0"/>
              <a:t> bru (Indre Østfold kommune). </a:t>
            </a:r>
            <a:br>
              <a:rPr lang="nb-NO" dirty="0"/>
            </a:br>
            <a:r>
              <a:rPr lang="nb-NO" dirty="0"/>
              <a:t>Årsbudsjett 2022: 2 mill. kr.</a:t>
            </a:r>
          </a:p>
          <a:p>
            <a:r>
              <a:rPr lang="nb-NO" dirty="0"/>
              <a:t>Tilrettelegging gang og syklende Fv. 1270 </a:t>
            </a:r>
            <a:r>
              <a:rPr lang="nb-NO" dirty="0" err="1"/>
              <a:t>Henstad</a:t>
            </a:r>
            <a:r>
              <a:rPr lang="nb-NO" dirty="0"/>
              <a:t> alle (Indre Østfold kommune).</a:t>
            </a:r>
          </a:p>
        </p:txBody>
      </p:sp>
    </p:spTree>
    <p:extLst>
      <p:ext uri="{BB962C8B-B14F-4D97-AF65-F5344CB8AC3E}">
        <p14:creationId xmlns:p14="http://schemas.microsoft.com/office/powerpoint/2010/main" val="288533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E27776-1BCE-4280-94EF-D0CACE001739}"/>
              </a:ext>
            </a:extLst>
          </p:cNvPr>
          <p:cNvSpPr>
            <a:spLocks noGrp="1"/>
          </p:cNvSpPr>
          <p:nvPr>
            <p:ph type="title"/>
          </p:nvPr>
        </p:nvSpPr>
        <p:spPr>
          <a:xfrm>
            <a:off x="838200" y="2766218"/>
            <a:ext cx="10515600" cy="1325563"/>
          </a:xfrm>
        </p:spPr>
        <p:txBody>
          <a:bodyPr/>
          <a:lstStyle/>
          <a:p>
            <a:pPr algn="ctr"/>
            <a:r>
              <a:rPr lang="nb-NO" dirty="0"/>
              <a:t>Prosess for evt. oppdeling av Viken fylkeskommune</a:t>
            </a:r>
          </a:p>
        </p:txBody>
      </p:sp>
    </p:spTree>
    <p:extLst>
      <p:ext uri="{BB962C8B-B14F-4D97-AF65-F5344CB8AC3E}">
        <p14:creationId xmlns:p14="http://schemas.microsoft.com/office/powerpoint/2010/main" val="300226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4B8BF7-CDB6-499F-8D80-5B4DFE6FDCDD}"/>
              </a:ext>
            </a:extLst>
          </p:cNvPr>
          <p:cNvSpPr>
            <a:spLocks noGrp="1"/>
          </p:cNvSpPr>
          <p:nvPr>
            <p:ph type="title"/>
          </p:nvPr>
        </p:nvSpPr>
        <p:spPr/>
        <p:txBody>
          <a:bodyPr/>
          <a:lstStyle/>
          <a:p>
            <a:r>
              <a:rPr lang="nb-NO" dirty="0"/>
              <a:t>Politisk plattform for fylkesrådet i Viken, (anno 2019)</a:t>
            </a:r>
          </a:p>
        </p:txBody>
      </p:sp>
      <p:sp>
        <p:nvSpPr>
          <p:cNvPr id="3" name="Plassholder for innhold 2">
            <a:extLst>
              <a:ext uri="{FF2B5EF4-FFF2-40B4-BE49-F238E27FC236}">
                <a16:creationId xmlns:a16="http://schemas.microsoft.com/office/drawing/2014/main" id="{53920F07-5D12-4006-986E-C7C8A9E7DDBD}"/>
              </a:ext>
            </a:extLst>
          </p:cNvPr>
          <p:cNvSpPr>
            <a:spLocks noGrp="1"/>
          </p:cNvSpPr>
          <p:nvPr>
            <p:ph idx="1"/>
          </p:nvPr>
        </p:nvSpPr>
        <p:spPr>
          <a:xfrm>
            <a:off x="838200" y="1825625"/>
            <a:ext cx="10872788" cy="3755666"/>
          </a:xfrm>
        </p:spPr>
        <p:txBody>
          <a:bodyPr/>
          <a:lstStyle/>
          <a:p>
            <a:pPr marL="0" indent="0">
              <a:buNone/>
            </a:pPr>
            <a:r>
              <a:rPr lang="nb-NO" i="1" dirty="0"/>
              <a:t>«Fylkesrådet går fremover med det syn at fylket Viken er en lite hensiktsmessig konstruksjon. Stortinget har slått sammen Østfold, Akershus og Buskerud mot deres vilje. </a:t>
            </a:r>
            <a:br>
              <a:rPr lang="nb-NO" i="1" dirty="0"/>
            </a:br>
            <a:br>
              <a:rPr lang="nb-NO" i="1" dirty="0"/>
            </a:br>
            <a:r>
              <a:rPr lang="nb-NO" b="1" i="1" dirty="0"/>
              <a:t>Med et nytt storting etter valget i 2021, vil fylkesrådet legge frem en sak for fylkestinget med anmodning til Stortinget om å oppløse Viken.» </a:t>
            </a:r>
          </a:p>
        </p:txBody>
      </p:sp>
    </p:spTree>
    <p:extLst>
      <p:ext uri="{BB962C8B-B14F-4D97-AF65-F5344CB8AC3E}">
        <p14:creationId xmlns:p14="http://schemas.microsoft.com/office/powerpoint/2010/main" val="141208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FC7E7E-DC0F-422A-8788-59B79450ECE0}"/>
              </a:ext>
            </a:extLst>
          </p:cNvPr>
          <p:cNvSpPr>
            <a:spLocks noGrp="1"/>
          </p:cNvSpPr>
          <p:nvPr>
            <p:ph type="title"/>
          </p:nvPr>
        </p:nvSpPr>
        <p:spPr/>
        <p:txBody>
          <a:bodyPr/>
          <a:lstStyle/>
          <a:p>
            <a:r>
              <a:rPr lang="nb-NO"/>
              <a:t>Vedtatt regjeringsplattform: </a:t>
            </a:r>
          </a:p>
        </p:txBody>
      </p:sp>
      <p:sp>
        <p:nvSpPr>
          <p:cNvPr id="3" name="Plassholder for innhold 2">
            <a:extLst>
              <a:ext uri="{FF2B5EF4-FFF2-40B4-BE49-F238E27FC236}">
                <a16:creationId xmlns:a16="http://schemas.microsoft.com/office/drawing/2014/main" id="{1147C714-D98D-48F5-B121-CB2443DAFDCE}"/>
              </a:ext>
            </a:extLst>
          </p:cNvPr>
          <p:cNvSpPr>
            <a:spLocks noGrp="1"/>
          </p:cNvSpPr>
          <p:nvPr>
            <p:ph idx="1"/>
          </p:nvPr>
        </p:nvSpPr>
        <p:spPr>
          <a:xfrm>
            <a:off x="838200" y="1509027"/>
            <a:ext cx="10515600" cy="4310747"/>
          </a:xfrm>
        </p:spPr>
        <p:txBody>
          <a:bodyPr>
            <a:normAutofit fontScale="92500"/>
          </a:bodyPr>
          <a:lstStyle/>
          <a:p>
            <a:pPr marL="0" indent="0" algn="l">
              <a:lnSpc>
                <a:spcPct val="120000"/>
              </a:lnSpc>
              <a:spcBef>
                <a:spcPts val="0"/>
              </a:spcBef>
              <a:buNone/>
            </a:pPr>
            <a:r>
              <a:rPr lang="nb-NO" sz="1800" b="0" i="1" u="sng" strike="noStrike" baseline="0">
                <a:latin typeface="Calibri-Light"/>
              </a:rPr>
              <a:t>«Fylkes- og kommunestruktur</a:t>
            </a:r>
          </a:p>
          <a:p>
            <a:pPr marL="0" indent="0" algn="l">
              <a:lnSpc>
                <a:spcPct val="120000"/>
              </a:lnSpc>
              <a:spcBef>
                <a:spcPts val="0"/>
              </a:spcBef>
              <a:buNone/>
            </a:pPr>
            <a:r>
              <a:rPr lang="nb-NO" sz="1800" b="0" i="1" u="none" strike="noStrike" baseline="0">
                <a:latin typeface="Calibri" panose="020F0502020204030204" pitchFamily="34" charset="0"/>
              </a:rPr>
              <a:t>Det skal vare tre folkevalgte nivåer i Norge. Eventuelle sammenslåinger skal vare basert på frivillighet og eventuelle folkeavstemminger skal være rådgivende for nye fylkeskommuner og kommuner.</a:t>
            </a:r>
          </a:p>
          <a:p>
            <a:pPr marL="0" indent="0" algn="l">
              <a:lnSpc>
                <a:spcPct val="120000"/>
              </a:lnSpc>
              <a:spcBef>
                <a:spcPts val="0"/>
              </a:spcBef>
              <a:buNone/>
            </a:pPr>
            <a:endParaRPr lang="nb-NO" sz="1800" b="0" i="1" u="none" strike="noStrike" baseline="0">
              <a:latin typeface="Calibri" panose="020F0502020204030204" pitchFamily="34" charset="0"/>
            </a:endParaRPr>
          </a:p>
          <a:p>
            <a:pPr marL="0" indent="0" algn="l">
              <a:lnSpc>
                <a:spcPct val="120000"/>
              </a:lnSpc>
              <a:spcBef>
                <a:spcPts val="0"/>
              </a:spcBef>
              <a:buNone/>
            </a:pPr>
            <a:r>
              <a:rPr lang="nb-NO" sz="1800" b="0" i="1" u="none" strike="noStrike" baseline="0">
                <a:latin typeface="Calibri" panose="020F0502020204030204" pitchFamily="34" charset="0"/>
              </a:rPr>
              <a:t>Den innsendte søknaden fra Troms og Finnmark om oppløsning skal innvilges, </a:t>
            </a:r>
            <a:r>
              <a:rPr lang="nb-NO" sz="1800" b="1" i="1" u="none" strike="noStrike" baseline="0">
                <a:latin typeface="Calibri" panose="020F0502020204030204" pitchFamily="34" charset="0"/>
              </a:rPr>
              <a:t>og det skal i løpet av 2021 settes i gang en prosess for a gjenopprette Akershus, Buskerud og Østfold basert på en søknad fra fylkestinget i Viken.</a:t>
            </a:r>
            <a:br>
              <a:rPr lang="nb-NO" sz="1800" b="0" i="1" u="none" strike="noStrike" baseline="0">
                <a:latin typeface="Calibri" panose="020F0502020204030204" pitchFamily="34" charset="0"/>
              </a:rPr>
            </a:br>
            <a:endParaRPr lang="nb-NO" sz="1800" b="0" i="1" u="none" strike="noStrike" baseline="0">
              <a:latin typeface="Calibri" panose="020F0502020204030204" pitchFamily="34" charset="0"/>
            </a:endParaRPr>
          </a:p>
          <a:p>
            <a:pPr marL="0" indent="0" algn="l">
              <a:lnSpc>
                <a:spcPct val="120000"/>
              </a:lnSpc>
              <a:spcBef>
                <a:spcPts val="0"/>
              </a:spcBef>
              <a:buNone/>
            </a:pPr>
            <a:r>
              <a:rPr lang="nb-NO" sz="1800" i="1" u="none" strike="noStrike" baseline="0">
                <a:latin typeface="Calibri-Bold"/>
              </a:rPr>
              <a:t>Regjeringen vil:</a:t>
            </a:r>
          </a:p>
          <a:p>
            <a:pPr marL="0" indent="0" algn="l">
              <a:lnSpc>
                <a:spcPct val="120000"/>
              </a:lnSpc>
              <a:spcBef>
                <a:spcPts val="0"/>
              </a:spcBef>
              <a:buNone/>
            </a:pPr>
            <a:r>
              <a:rPr lang="nb-NO" sz="1800" b="0" i="1" u="none" strike="noStrike" baseline="0">
                <a:latin typeface="SymbolMT"/>
              </a:rPr>
              <a:t>• </a:t>
            </a:r>
            <a:r>
              <a:rPr lang="nb-NO" sz="1800" b="0" i="1" u="none" strike="noStrike" baseline="0">
                <a:latin typeface="Calibri" panose="020F0502020204030204" pitchFamily="34" charset="0"/>
              </a:rPr>
              <a:t>Videreføre tre direkte folkevalgte forvaltningsnivåer.</a:t>
            </a:r>
          </a:p>
          <a:p>
            <a:pPr marL="0" indent="0" algn="l">
              <a:lnSpc>
                <a:spcPct val="120000"/>
              </a:lnSpc>
              <a:spcBef>
                <a:spcPts val="0"/>
              </a:spcBef>
              <a:buNone/>
            </a:pPr>
            <a:r>
              <a:rPr lang="nb-NO" sz="1800" b="0" i="1" u="none" strike="noStrike" baseline="0">
                <a:latin typeface="SymbolMT"/>
              </a:rPr>
              <a:t>• </a:t>
            </a:r>
            <a:r>
              <a:rPr lang="nb-NO" sz="1800" b="0" i="1" u="none" strike="noStrike" baseline="0">
                <a:latin typeface="Calibri" panose="020F0502020204030204" pitchFamily="34" charset="0"/>
              </a:rPr>
              <a:t>Oppløse tvangssammenslatte fylkeskommuner som sender søknad etter vedtak i fylkestinget innen 1. juli 2022.</a:t>
            </a:r>
          </a:p>
          <a:p>
            <a:pPr marL="0" indent="0" algn="l">
              <a:lnSpc>
                <a:spcPct val="120000"/>
              </a:lnSpc>
              <a:spcBef>
                <a:spcPts val="0"/>
              </a:spcBef>
              <a:buNone/>
            </a:pPr>
            <a:r>
              <a:rPr lang="nb-NO" sz="1800" b="0" i="1" u="none" strike="noStrike" baseline="0">
                <a:latin typeface="SymbolMT"/>
              </a:rPr>
              <a:t>• </a:t>
            </a:r>
            <a:r>
              <a:rPr lang="nb-NO" sz="1800" b="0" i="1" u="none" strike="noStrike" baseline="0">
                <a:latin typeface="Calibri" panose="020F0502020204030204" pitchFamily="34" charset="0"/>
              </a:rPr>
              <a:t>Oppløse tvangssammenslatte kommuner som sender søknad etter vedtak i kommunestyret innen 1. juli 2022.</a:t>
            </a:r>
          </a:p>
          <a:p>
            <a:pPr marL="0" indent="0" algn="l">
              <a:lnSpc>
                <a:spcPct val="120000"/>
              </a:lnSpc>
              <a:spcBef>
                <a:spcPts val="0"/>
              </a:spcBef>
              <a:buNone/>
            </a:pPr>
            <a:r>
              <a:rPr lang="nb-NO" sz="1800" b="0" i="1" u="none" strike="noStrike" baseline="0">
                <a:latin typeface="SymbolMT"/>
              </a:rPr>
              <a:t>• </a:t>
            </a:r>
            <a:r>
              <a:rPr lang="nb-NO" sz="1800" b="0" i="1" u="none" strike="noStrike" baseline="0">
                <a:latin typeface="Calibri" panose="020F0502020204030204" pitchFamily="34" charset="0"/>
              </a:rPr>
              <a:t>Fjerne delene i inntektssystemet som straffer kommuner som ikke slår seg sammen.</a:t>
            </a:r>
          </a:p>
          <a:p>
            <a:pPr marL="0" indent="0" algn="l">
              <a:lnSpc>
                <a:spcPct val="120000"/>
              </a:lnSpc>
              <a:spcBef>
                <a:spcPts val="0"/>
              </a:spcBef>
              <a:buNone/>
            </a:pPr>
            <a:r>
              <a:rPr lang="nb-NO" sz="1800" b="0" i="1" u="none" strike="noStrike" baseline="0">
                <a:latin typeface="SymbolMT"/>
              </a:rPr>
              <a:t>• </a:t>
            </a:r>
            <a:r>
              <a:rPr lang="nb-NO" sz="1800" b="0" i="1" u="none" strike="noStrike" baseline="0">
                <a:latin typeface="Calibri" panose="020F0502020204030204" pitchFamily="34" charset="0"/>
              </a:rPr>
              <a:t>Sette ned et ekspertutvalg som skal gå gjennom fylkeskommunenes inntektssystem, når fylkesstruktur er avklart.»</a:t>
            </a:r>
            <a:endParaRPr lang="nb-NO" i="1"/>
          </a:p>
        </p:txBody>
      </p:sp>
    </p:spTree>
    <p:extLst>
      <p:ext uri="{BB962C8B-B14F-4D97-AF65-F5344CB8AC3E}">
        <p14:creationId xmlns:p14="http://schemas.microsoft.com/office/powerpoint/2010/main" val="3600150913"/>
      </p:ext>
    </p:extLst>
  </p:cSld>
  <p:clrMapOvr>
    <a:masterClrMapping/>
  </p:clrMapOvr>
</p:sld>
</file>

<file path=ppt/theme/theme1.xml><?xml version="1.0" encoding="utf-8"?>
<a:theme xmlns:a="http://schemas.openxmlformats.org/drawingml/2006/main" name="Viken fylkeskommune">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1A01028E-295F-436D-8B72-7C8A39AFAE12}" vid="{700076E7-491B-4606-8718-F9B65140BC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CED66DCEAE8A4BA81DFB71C2212B8A" ma:contentTypeVersion="12" ma:contentTypeDescription="Opprett et nytt dokument." ma:contentTypeScope="" ma:versionID="a6a38c9af6da31b0446098191578e79e">
  <xsd:schema xmlns:xsd="http://www.w3.org/2001/XMLSchema" xmlns:xs="http://www.w3.org/2001/XMLSchema" xmlns:p="http://schemas.microsoft.com/office/2006/metadata/properties" xmlns:ns2="2f3ea751-0d89-4d46-a1d8-75120d080061" xmlns:ns3="6a0a391c-bce2-4240-954e-3993e080d609" targetNamespace="http://schemas.microsoft.com/office/2006/metadata/properties" ma:root="true" ma:fieldsID="f06c7e3d07c60b47b7d7653226f52622" ns2:_="" ns3:_="">
    <xsd:import namespace="2f3ea751-0d89-4d46-a1d8-75120d080061"/>
    <xsd:import namespace="6a0a391c-bce2-4240-954e-3993e080d6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ea751-0d89-4d46-a1d8-75120d080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a391c-bce2-4240-954e-3993e080d6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a0a391c-bce2-4240-954e-3993e080d609">
      <UserInfo>
        <DisplayName>Anne Myklebust</DisplayName>
        <AccountId>2260</AccountId>
        <AccountType/>
      </UserInfo>
    </SharedWithUsers>
  </documentManagement>
</p:properties>
</file>

<file path=customXml/itemProps1.xml><?xml version="1.0" encoding="utf-8"?>
<ds:datastoreItem xmlns:ds="http://schemas.openxmlformats.org/officeDocument/2006/customXml" ds:itemID="{61C03E98-F790-4B56-8A91-D40A6EF72B9B}">
  <ds:schemaRefs>
    <ds:schemaRef ds:uri="2f3ea751-0d89-4d46-a1d8-75120d080061"/>
    <ds:schemaRef ds:uri="6a0a391c-bce2-4240-954e-3993e080d6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DAD74D-C539-46B5-ABF3-DECFA6BB9D0F}">
  <ds:schemaRefs>
    <ds:schemaRef ds:uri="http://schemas.microsoft.com/sharepoint/v3/contenttype/forms"/>
  </ds:schemaRefs>
</ds:datastoreItem>
</file>

<file path=customXml/itemProps3.xml><?xml version="1.0" encoding="utf-8"?>
<ds:datastoreItem xmlns:ds="http://schemas.openxmlformats.org/officeDocument/2006/customXml" ds:itemID="{0FDEB998-7963-48B7-96F0-E03184236134}">
  <ds:schemaRefs>
    <ds:schemaRef ds:uri="2f3ea751-0d89-4d46-a1d8-75120d080061"/>
    <ds:schemaRef ds:uri="6a0a391c-bce2-4240-954e-3993e080d6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Viken-mal PPT (1)</Template>
  <TotalTime>171</TotalTime>
  <Words>924</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Arial</vt:lpstr>
      <vt:lpstr>Calibri</vt:lpstr>
      <vt:lpstr>Calibri Light</vt:lpstr>
      <vt:lpstr>Calibri-Bold</vt:lpstr>
      <vt:lpstr>Calibri-Light</vt:lpstr>
      <vt:lpstr>SymbolMT</vt:lpstr>
      <vt:lpstr>Viken fylkeskommune</vt:lpstr>
      <vt:lpstr> Nytt fra Viken </vt:lpstr>
      <vt:lpstr>Fylkesrådet Jacobsen</vt:lpstr>
      <vt:lpstr>Styrer på eksisterende plattform</vt:lpstr>
      <vt:lpstr>Politisk regnskap og satsinger fremover</vt:lpstr>
      <vt:lpstr>Viken-budsjett 2022:  For et mer rettferdig og grønnere Viken</vt:lpstr>
      <vt:lpstr>Viken fylkeskommune - Budsjett 2022</vt:lpstr>
      <vt:lpstr>Prosess for evt. oppdeling av Viken fylkeskommune</vt:lpstr>
      <vt:lpstr>Politisk plattform for fylkesrådet i Viken, (anno 2019)</vt:lpstr>
      <vt:lpstr>Vedtatt regjeringsplattform: </vt:lpstr>
      <vt:lpstr>Bestilling om administrativ utredning: </vt:lpstr>
      <vt:lpstr>Prosess for administrativ utredning:</vt:lpstr>
      <vt:lpstr>Tidslinje for Vikens saksutredning</vt:lpstr>
      <vt:lpstr>Viktige milepæler for gjennomføring av valg</vt:lpstr>
      <vt:lpstr>Tjenester til innbyggerne</vt:lpstr>
      <vt:lpstr>Kommunenes rolle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Kristine Helland</dc:creator>
  <cp:lastModifiedBy>Kristine Hasle</cp:lastModifiedBy>
  <cp:revision>9</cp:revision>
  <dcterms:created xsi:type="dcterms:W3CDTF">2020-10-16T10:47:41Z</dcterms:created>
  <dcterms:modified xsi:type="dcterms:W3CDTF">2021-11-17T10:12:52Z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0x01010059CED66DCEAE8A4BA81DFB71C2212B8A</vt:lpwstr>
  </property>
  <property fmtid="{D5CDD505-2E9C-101B-9397-08002B2CF9AE}" pid="3" name="MSIP_Label_06768ce0-ceaf-4778-8ab1-e65d26fe9939_Enabled">
    <vt:lpwstr>true</vt:lpwstr>
  </property>
  <property fmtid="{D5CDD505-2E9C-101B-9397-08002B2CF9AE}" pid="4" name="MSIP_Label_06768ce0-ceaf-4778-8ab1-e65d26fe9939_SetDate">
    <vt:lpwstr>2021-04-29T15:44:52Z</vt:lpwstr>
  </property>
  <property fmtid="{D5CDD505-2E9C-101B-9397-08002B2CF9AE}" pid="5" name="MSIP_Label_06768ce0-ceaf-4778-8ab1-e65d26fe9939_Method">
    <vt:lpwstr>Privileged</vt:lpwstr>
  </property>
  <property fmtid="{D5CDD505-2E9C-101B-9397-08002B2CF9AE}" pid="6" name="MSIP_Label_06768ce0-ceaf-4778-8ab1-e65d26fe9939_Name">
    <vt:lpwstr>Begrenset - PROD</vt:lpwstr>
  </property>
  <property fmtid="{D5CDD505-2E9C-101B-9397-08002B2CF9AE}" pid="7" name="MSIP_Label_06768ce0-ceaf-4778-8ab1-e65d26fe9939_SiteId">
    <vt:lpwstr>3d50ddd4-00a1-4ab7-9788-decf14a8728f</vt:lpwstr>
  </property>
  <property fmtid="{D5CDD505-2E9C-101B-9397-08002B2CF9AE}" pid="8" name="MSIP_Label_06768ce0-ceaf-4778-8ab1-e65d26fe9939_ActionId">
    <vt:lpwstr>d6c063e8-2ce5-46f5-9566-768df54a0333</vt:lpwstr>
  </property>
  <property fmtid="{D5CDD505-2E9C-101B-9397-08002B2CF9AE}" pid="9" name="MSIP_Label_06768ce0-ceaf-4778-8ab1-e65d26fe9939_ContentBits">
    <vt:lpwstr>0</vt:lpwstr>
  </property>
</Properties>
</file>