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1493" r:id="rId5"/>
    <p:sldId id="1494" r:id="rId6"/>
    <p:sldId id="1498" r:id="rId7"/>
    <p:sldId id="1497" r:id="rId8"/>
    <p:sldId id="1496" r:id="rId9"/>
    <p:sldId id="1490" r:id="rId10"/>
    <p:sldId id="1488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687553-6B18-4FF2-AD6D-DDB90AAF4AFF}" v="28" dt="2021-10-21T12:19:30.842"/>
    <p1510:client id="{557CE3BE-82FC-4A56-BF62-9FDF77506C1B}" v="5" dt="2021-10-20T12:24:24.251"/>
    <p1510:client id="{E8965534-937E-4362-93AF-24D151CBD2B1}" v="44" dt="2021-10-21T08:41:04.1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A0627-E956-4734-A073-93D4E622EDF1}" type="datetimeFigureOut">
              <a:rPr lang="nb-NO" smtClean="0"/>
              <a:t>02.11.2021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C354F-A77A-425E-9955-2C90A38933F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8667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 descr="Et bilde som inneholder lys&#10;&#10;Automatisk generert beskrivelse">
            <a:extLst>
              <a:ext uri="{FF2B5EF4-FFF2-40B4-BE49-F238E27FC236}">
                <a16:creationId xmlns:a16="http://schemas.microsoft.com/office/drawing/2014/main" id="{1EC0E4C4-3BBA-4C52-A3A7-75BE9130C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" y="284"/>
            <a:ext cx="12190230" cy="6857433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CB6844EF-DB8E-4AF9-9F34-9CDDDD85BE8D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 descr="Et bilde som inneholder lys&#10;&#10;Automatisk generert beskrivelse">
            <a:extLst>
              <a:ext uri="{FF2B5EF4-FFF2-40B4-BE49-F238E27FC236}">
                <a16:creationId xmlns:a16="http://schemas.microsoft.com/office/drawing/2014/main" id="{AB4C1311-1974-4179-8BD1-FE25B1F15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7"/>
            <a:ext cx="12190230" cy="685743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5FB16F1-1EE8-4D3B-88A2-A493557A1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992702"/>
            <a:ext cx="10515601" cy="2115784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256FE78-5F53-46CA-9941-9ADDB6216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200560"/>
            <a:ext cx="10515601" cy="13855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ECF3C85-6C0C-45C2-8DDB-743694BB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83DEDF-007E-439E-B245-CB326C4BBF91}" type="datetimeFigureOut">
              <a:rPr lang="nb-NO" smtClean="0"/>
              <a:pPr/>
              <a:t>02.11.2021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F66373-3B7B-4945-868B-05809A950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EF2FE77-5F61-4B30-AF9D-2B98FEEE2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8F3F8D-13D9-476F-8913-874048E624A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574CA816-F730-4DAD-B5DE-49C4F8E97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5030" y="793899"/>
            <a:ext cx="2050650" cy="606747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E0B9ACA4-99F9-4DE7-A0F2-D1E1F41FCEBD}"/>
              </a:ext>
            </a:extLst>
          </p:cNvPr>
          <p:cNvSpPr txBox="1"/>
          <p:nvPr/>
        </p:nvSpPr>
        <p:spPr>
          <a:xfrm>
            <a:off x="838199" y="5935013"/>
            <a:ext cx="2743200" cy="38087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nb-NO" sz="1875" b="1">
                <a:solidFill>
                  <a:schemeClr val="lt1"/>
                </a:solidFill>
                <a:latin typeface="+mn-lt"/>
              </a:rPr>
              <a:t>Viken viser vei.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B2AB60E0-ADDB-4CF6-84A2-C5CE855FEB70}"/>
              </a:ext>
            </a:extLst>
          </p:cNvPr>
          <p:cNvSpPr txBox="1"/>
          <p:nvPr/>
        </p:nvSpPr>
        <p:spPr>
          <a:xfrm>
            <a:off x="8610601" y="5935013"/>
            <a:ext cx="2743200" cy="38087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nb-NO" sz="1875" b="1">
                <a:solidFill>
                  <a:schemeClr val="lt1"/>
                </a:solidFill>
                <a:latin typeface="+mn-lt"/>
              </a:rPr>
              <a:t>viken.no</a:t>
            </a:r>
          </a:p>
        </p:txBody>
      </p:sp>
    </p:spTree>
    <p:extLst>
      <p:ext uri="{BB962C8B-B14F-4D97-AF65-F5344CB8AC3E}">
        <p14:creationId xmlns:p14="http://schemas.microsoft.com/office/powerpoint/2010/main" val="1634500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334198-4568-488A-88BD-EEE420951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5D93029-CD10-450F-B4B1-31547DB59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ED4D657-277E-430F-AD81-03D6A9354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02.11.2021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1AA2AE-3FE1-4D65-9C63-D2F1A5FC5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19F7687-F855-4031-93D1-879D49FA8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8687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887B7BD8-5887-4FF4-B567-EBDCF8FF59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924D446-5067-4070-9143-D3CBF006D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224792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F3781F3-6661-475A-8536-46928C328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02.11.2021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5AD5D99-365A-47E3-8D37-E8EDE3009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1ECA96E-82E9-4C13-BD84-9E9C0908A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3404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FEAEB1-8C63-49EB-BE5E-EE8BCDD77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536B4A9-0FBB-4B0C-B442-0C3235633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9C8A982-D60A-47C1-8542-FD8F6CE522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-135017"/>
            <a:ext cx="0" cy="0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7DDED0CB-21DF-4F8F-82AA-1777CF6E4355}" type="datetime1">
              <a:rPr lang="nb-NO" smtClean="0"/>
              <a:pPr/>
              <a:t>02.11.2021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3334430-C11F-4FD0-A785-DF791A41E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35017"/>
            <a:ext cx="0" cy="0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F9B9117-300E-4182-A5DF-A863D28AD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nb-NO"/>
              <a:t>Side </a:t>
            </a:r>
            <a:fld id="{FBDFE5B2-30AA-4B07-A289-8689B0294A6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7E3F2D03-051D-434B-9F84-359CC71785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7434" y="1316025"/>
            <a:ext cx="10076286" cy="461665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000">
                <a:latin typeface="+mn-lt"/>
              </a:defRPr>
            </a:lvl1pPr>
            <a:lvl2pPr marL="235744" indent="0">
              <a:buNone/>
              <a:defRPr sz="3000"/>
            </a:lvl2pPr>
            <a:lvl3pPr marL="825103" indent="0">
              <a:buNone/>
              <a:defRPr sz="3000"/>
            </a:lvl3pPr>
            <a:lvl4pPr marL="824850" indent="0">
              <a:buNone/>
              <a:defRPr sz="3000"/>
            </a:lvl4pPr>
            <a:lvl5pPr marL="824850" indent="0">
              <a:buNone/>
              <a:defRPr sz="30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18763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930DA7-9335-4E46-9D83-420FC8BE5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5CC9872-E4D6-4729-80A2-7FA451248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5566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14C5C33-0EC6-416F-9FED-B905746D5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02.11.2021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8E329F5-FA29-4C37-A90C-58A8BB5AD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D4DB3E-5BB2-449A-836D-41ECA9D5A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295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3B996AA-813C-4393-9F52-9E67F660C37B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 descr="Et bilde som inneholder lys&#10;&#10;Automatisk generert beskrivelse">
            <a:extLst>
              <a:ext uri="{FF2B5EF4-FFF2-40B4-BE49-F238E27FC236}">
                <a16:creationId xmlns:a16="http://schemas.microsoft.com/office/drawing/2014/main" id="{0BDC3821-D527-4E0F-A98A-A81496CC3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" y="284"/>
            <a:ext cx="12190230" cy="6857433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EEBF25F2-BB38-4E81-B282-1DE7133F2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4550" y="5811418"/>
            <a:ext cx="1271700" cy="376271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CDF03F7-47D2-4877-AC0A-7688E621A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F31CA81-E160-44B0-9B09-C692BA664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9966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3DFEFA9-8ACF-4E16-90FE-BFCB7FCDF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83DEDF-007E-439E-B245-CB326C4BBF91}" type="datetimeFigureOut">
              <a:rPr lang="nb-NO" smtClean="0"/>
              <a:pPr/>
              <a:t>02.11.2021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DB20001-282F-4522-9EFF-D58281A08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3C8F343-FEA5-4C86-82E5-14F874748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8F3F8D-13D9-476F-8913-874048E624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0871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FFB490-A0CF-49D4-8077-470CDBD42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E36BB0B-C5F9-4A85-A411-E471F454BC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688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987532E-3195-4ACC-86DC-E80302843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688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7F47C6B-B370-4C90-9024-AE409FC2A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02.11.2021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8C0D8A6-DB8D-4804-96E0-E4C863F97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84FA741-8081-4331-A638-192B777F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9792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09A8A7-6FE4-4DE0-B7AF-582FB71A8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108D989-E242-4369-936D-63DF837E1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AA7E22A-E1CB-4C22-9E6C-B495F5FBF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8484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18D5030-0534-4B66-97ED-8F27E3ACCA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CDC1207-99F2-4870-9FC0-404BEE62E6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8484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2C29777-B62C-40C2-82A1-39E336EA9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02.11.2021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E74FBCCE-9547-42CE-B859-3D0BA2C9D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4D93BC5-9A96-442F-94F8-7BC7B4E8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9139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E97353-65B1-45D8-A4A1-9F999D7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BF752D4-D5C1-4D83-A1B0-D4434A9E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02.11.2021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E89A836-AE22-48B2-9FDE-A2E01D97E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88F98E1-A198-4A85-A1A8-21B230CB3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1804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75E71CAA-387C-408D-AAB9-5A3648D15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02.11.2021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53FCBA4-A28C-462F-919D-93245657F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EC3F32E-D2E4-488F-82C3-9767AE879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1090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A373A2-8227-45DE-A8C5-701023390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5C4FB4E-2108-4131-846B-367FEFC33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6024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20D9D36-EE8F-45DE-9B91-9D9074555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325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DB524CA-745F-4AC4-89A5-11412CA18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02.11.2021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508DFA5-DCEB-413C-B6DA-7EE03E9A2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7D4325A-F722-4DCD-8530-C3211F5A0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7555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E7F5C5-84A2-452D-A4F4-18E325220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FB7D057-224F-4DB6-AC96-7117AE1C3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325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6564CCD-795B-454B-AB0A-D114F9E71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02.11.2021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33FC0AB-8656-40E4-858B-E1B34FB59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5DEBF97-1FC0-4D5B-85FD-B421103F2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D3E6DAC-CCCF-4CE2-8091-8CD81CA65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0"/>
            <a:ext cx="7008812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714330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73B3E75E-2741-44D0-A59D-CE517F62942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6390C31-2FDB-4F0F-9A34-71F2A5E9A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0148BFB-E633-4D94-BACF-7268B29C9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68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91620F2-F337-4AA8-A484-6EFDE69D71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b-NO" sz="1200" kern="1200" smtClean="0">
                <a:solidFill>
                  <a:srgbClr val="003B5C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583DEDF-007E-439E-B245-CB326C4BBF91}" type="datetimeFigureOut">
              <a:rPr lang="nb-NO" smtClean="0"/>
              <a:pPr/>
              <a:t>02.11.2021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9A6F4E6-30AC-47DF-AACB-6B620CCC85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nb-NO" sz="1200" kern="1200" smtClean="0">
                <a:solidFill>
                  <a:srgbClr val="003B5C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6E93409-E736-42E8-A73A-F269D95F7D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nb-NO" sz="1200" kern="1200" smtClean="0">
                <a:solidFill>
                  <a:srgbClr val="003B5C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08F3F8D-13D9-476F-8913-874048E624A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F4CDA52A-4DB1-4CAF-BA43-1B18932D127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38200" y="5811700"/>
            <a:ext cx="1271700" cy="37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8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3B5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B5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2400" kern="1200">
          <a:solidFill>
            <a:srgbClr val="003B5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2000" kern="1200">
          <a:solidFill>
            <a:srgbClr val="003B5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1800" kern="1200">
          <a:solidFill>
            <a:srgbClr val="003B5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1800" kern="1200">
          <a:solidFill>
            <a:srgbClr val="003B5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60DADC-BD8D-48FF-BB3E-AE7CA49E3C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Møte i  Indre Østfold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B1B8E29-F831-4402-BFD0-3F8C8E206D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/>
              <a:t>Olav Skinnes</a:t>
            </a:r>
          </a:p>
          <a:p>
            <a:r>
              <a:rPr lang="nb-NO" dirty="0"/>
              <a:t>22.10.21</a:t>
            </a:r>
          </a:p>
        </p:txBody>
      </p:sp>
    </p:spTree>
    <p:extLst>
      <p:ext uri="{BB962C8B-B14F-4D97-AF65-F5344CB8AC3E}">
        <p14:creationId xmlns:p14="http://schemas.microsoft.com/office/powerpoint/2010/main" val="1756699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CC9269-4616-4B0D-AB18-54946CB82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Nytt fra Viken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221F09C-BB66-4474-B502-4B6BAEA3B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1179"/>
            <a:ext cx="10515600" cy="4266821"/>
          </a:xfrm>
        </p:spPr>
        <p:txBody>
          <a:bodyPr>
            <a:normAutofit lnSpcReduction="10000"/>
          </a:bodyPr>
          <a:lstStyle/>
          <a:p>
            <a:endParaRPr lang="nb-NO" sz="2500"/>
          </a:p>
          <a:p>
            <a:r>
              <a:rPr lang="nb-NO" sz="2500" dirty="0"/>
              <a:t>Endringer </a:t>
            </a:r>
            <a:r>
              <a:rPr lang="nb-NO" sz="2500"/>
              <a:t>i </a:t>
            </a:r>
            <a:r>
              <a:rPr lang="nb-NO" sz="2500" dirty="0"/>
              <a:t>fylkesrådet</a:t>
            </a:r>
            <a:endParaRPr lang="nb-NO" sz="2500"/>
          </a:p>
          <a:p>
            <a:r>
              <a:rPr lang="nb-NO" sz="2500"/>
              <a:t>Næringstilskudd</a:t>
            </a:r>
          </a:p>
          <a:p>
            <a:r>
              <a:rPr lang="nb-NO" sz="2500"/>
              <a:t>Andre tilskudd</a:t>
            </a:r>
          </a:p>
          <a:p>
            <a:r>
              <a:rPr lang="nb-NO" sz="2500"/>
              <a:t>Næring</a:t>
            </a:r>
          </a:p>
          <a:p>
            <a:r>
              <a:rPr lang="nb-NO" sz="2500"/>
              <a:t>Utdanning</a:t>
            </a:r>
          </a:p>
          <a:p>
            <a:r>
              <a:rPr lang="nb-NO" sz="2500" dirty="0"/>
              <a:t>Videre prosess i Viken</a:t>
            </a:r>
          </a:p>
          <a:p>
            <a:pPr marL="0" indent="0">
              <a:buNone/>
            </a:pPr>
            <a:br>
              <a:rPr lang="nb-NO" sz="2500"/>
            </a:br>
            <a:br>
              <a:rPr lang="nb-NO" sz="2500"/>
            </a:br>
            <a:endParaRPr lang="nb-NO" sz="2500" dirty="0"/>
          </a:p>
          <a:p>
            <a:endParaRPr lang="nb-NO"/>
          </a:p>
          <a:p>
            <a:endParaRPr lang="nb-NO"/>
          </a:p>
          <a:p>
            <a:endParaRPr lang="nb-NO"/>
          </a:p>
          <a:p>
            <a:pPr marL="0" indent="0">
              <a:buNone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3246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EEDFB6-F7A3-4D6D-B0FE-C3F760F2B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Endringer i fylkesrådet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785BCB68-65B8-401F-A0F4-19914A80D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642"/>
          <a:stretch/>
        </p:blipFill>
        <p:spPr>
          <a:xfrm>
            <a:off x="3935367" y="1569669"/>
            <a:ext cx="2842821" cy="1897288"/>
          </a:xfrm>
          <a:prstGeom prst="rect">
            <a:avLst/>
          </a:prstGeom>
        </p:spPr>
      </p:pic>
      <p:pic>
        <p:nvPicPr>
          <p:cNvPr id="1026" name="Picture 2" descr="Edvin Søvik - Klikk for stort bilde">
            <a:extLst>
              <a:ext uri="{FF2B5EF4-FFF2-40B4-BE49-F238E27FC236}">
                <a16:creationId xmlns:a16="http://schemas.microsoft.com/office/drawing/2014/main" id="{6F0A5808-9A7F-4123-986D-D524714AEE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8" r="-1"/>
          <a:stretch/>
        </p:blipFill>
        <p:spPr bwMode="auto">
          <a:xfrm>
            <a:off x="8900827" y="3746682"/>
            <a:ext cx="2866737" cy="249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CAB960FA-2808-4502-B14C-7D4F3E9C31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087" r="12379"/>
          <a:stretch/>
        </p:blipFill>
        <p:spPr>
          <a:xfrm>
            <a:off x="9100869" y="1499443"/>
            <a:ext cx="2627107" cy="1984427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76BEA46E-554A-40DB-BA00-D3B723B176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108" y="1581743"/>
            <a:ext cx="3181350" cy="3971925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0F10FBD2-ABAC-47C6-815D-C367F9177D0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7853" r="4305"/>
          <a:stretch/>
        </p:blipFill>
        <p:spPr>
          <a:xfrm>
            <a:off x="3935367" y="3746682"/>
            <a:ext cx="2202025" cy="2537927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C42B766C-98C7-4DAD-8348-5FAAAF0977B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4591" r="5730"/>
          <a:stretch/>
        </p:blipFill>
        <p:spPr>
          <a:xfrm>
            <a:off x="6433582" y="3746682"/>
            <a:ext cx="2202025" cy="2493310"/>
          </a:xfrm>
          <a:prstGeom prst="rect">
            <a:avLst/>
          </a:prstGeom>
        </p:spPr>
      </p:pic>
      <p:pic>
        <p:nvPicPr>
          <p:cNvPr id="1028" name="Picture 4" descr="Olav Skinnes (Sp), Fylkesråd for samferdsel - Klikk for stort bilde">
            <a:extLst>
              <a:ext uri="{FF2B5EF4-FFF2-40B4-BE49-F238E27FC236}">
                <a16:creationId xmlns:a16="http://schemas.microsoft.com/office/drawing/2014/main" id="{C03DEB33-796F-410A-993C-FE47D52ED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462" y="1027906"/>
            <a:ext cx="1768133" cy="249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760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CC9269-4616-4B0D-AB18-54946CB82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Næringstilskudd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221F09C-BB66-4474-B502-4B6BAEA3B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1179"/>
            <a:ext cx="10515600" cy="4266821"/>
          </a:xfrm>
        </p:spPr>
        <p:txBody>
          <a:bodyPr>
            <a:normAutofit fontScale="92500" lnSpcReduction="20000"/>
          </a:bodyPr>
          <a:lstStyle/>
          <a:p>
            <a:endParaRPr lang="nb-NO" sz="2500" dirty="0"/>
          </a:p>
          <a:p>
            <a:r>
              <a:rPr lang="nb-NO" sz="2500" dirty="0"/>
              <a:t>BIO-midler</a:t>
            </a:r>
          </a:p>
          <a:p>
            <a:pPr lvl="1"/>
            <a:r>
              <a:rPr lang="nb-NO" sz="2100" dirty="0"/>
              <a:t>91 bedrifter har fått støtte i 2021</a:t>
            </a:r>
          </a:p>
          <a:p>
            <a:pPr lvl="1"/>
            <a:r>
              <a:rPr lang="nb-NO" sz="2100" dirty="0"/>
              <a:t>Nye 60 millioner kr. utlyst. Løpende behandling av saker</a:t>
            </a:r>
          </a:p>
          <a:p>
            <a:r>
              <a:rPr lang="nb-NO" sz="2500" dirty="0"/>
              <a:t>Næringsutvikling og innovasjon</a:t>
            </a:r>
          </a:p>
          <a:p>
            <a:pPr lvl="1"/>
            <a:r>
              <a:rPr lang="nb-NO" sz="2100" dirty="0"/>
              <a:t>18 millioner, frist 27. oktober</a:t>
            </a:r>
          </a:p>
          <a:p>
            <a:pPr lvl="1"/>
            <a:r>
              <a:rPr lang="nb-NO" sz="2100" dirty="0"/>
              <a:t>Kommuner kan søke</a:t>
            </a:r>
          </a:p>
          <a:p>
            <a:r>
              <a:rPr lang="nb-NO" sz="2500" dirty="0"/>
              <a:t>Næringsutvikling i distriktene</a:t>
            </a:r>
          </a:p>
          <a:p>
            <a:pPr lvl="1"/>
            <a:r>
              <a:rPr lang="nb-NO" sz="2100" dirty="0"/>
              <a:t>Inkluderer næringsutviklingstiltak for Bygdemiljøpakke Lunner</a:t>
            </a:r>
          </a:p>
          <a:p>
            <a:pPr lvl="1"/>
            <a:r>
              <a:rPr lang="nb-NO" sz="2100" dirty="0"/>
              <a:t>frist 20. november</a:t>
            </a:r>
          </a:p>
          <a:p>
            <a:r>
              <a:rPr lang="nb-NO" sz="2500" dirty="0" err="1"/>
              <a:t>KulturArvOpplevelser</a:t>
            </a:r>
            <a:endParaRPr lang="nb-NO" sz="2500" dirty="0"/>
          </a:p>
          <a:p>
            <a:pPr lvl="1"/>
            <a:r>
              <a:rPr lang="nb-NO" sz="2100" dirty="0"/>
              <a:t>bidra til utvikling av opplevelser der kultur, natur, mat, og aktiviteter settes sammen til et attraktivt tilbud til turister, andre besøkende og lokalbefolkning</a:t>
            </a:r>
          </a:p>
          <a:p>
            <a:pPr lvl="1"/>
            <a:r>
              <a:rPr lang="nb-NO" sz="2100" dirty="0"/>
              <a:t>Frist 22. oktober</a:t>
            </a:r>
          </a:p>
          <a:p>
            <a:endParaRPr lang="nb-NO" sz="2500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71559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CC9269-4616-4B0D-AB18-54946CB82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Andre tilskudd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221F09C-BB66-4474-B502-4B6BAEA3B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1179"/>
            <a:ext cx="10515600" cy="4266821"/>
          </a:xfrm>
        </p:spPr>
        <p:txBody>
          <a:bodyPr>
            <a:normAutofit fontScale="70000" lnSpcReduction="20000"/>
          </a:bodyPr>
          <a:lstStyle/>
          <a:p>
            <a:endParaRPr lang="nb-NO" sz="2500"/>
          </a:p>
          <a:p>
            <a:r>
              <a:rPr lang="nb-NO" sz="3100"/>
              <a:t>Ladeinfrastruktur, 5 millioner kr</a:t>
            </a:r>
          </a:p>
          <a:p>
            <a:pPr lvl="1"/>
            <a:r>
              <a:rPr lang="nb-NO" sz="2800"/>
              <a:t>Både kommuner og private hurtigladeoperatører kan søke, frist 15.11.21</a:t>
            </a:r>
          </a:p>
          <a:p>
            <a:pPr lvl="1"/>
            <a:r>
              <a:rPr lang="nn-NO" sz="2800" err="1"/>
              <a:t>Omfatter</a:t>
            </a:r>
            <a:r>
              <a:rPr lang="nn-NO" sz="2800"/>
              <a:t> Nannestad, Hurdal, Gjerdrum og Nes </a:t>
            </a:r>
            <a:endParaRPr lang="nb-NO" sz="2800"/>
          </a:p>
          <a:p>
            <a:pPr algn="l"/>
            <a:endParaRPr lang="nb-NO" sz="2500"/>
          </a:p>
          <a:p>
            <a:pPr algn="l"/>
            <a:r>
              <a:rPr lang="nb-NO" sz="3100"/>
              <a:t>Tilskudd til tiltak for barn og unges psykiske helse</a:t>
            </a:r>
            <a:r>
              <a:rPr lang="nb-NO" sz="2500"/>
              <a:t>, </a:t>
            </a:r>
            <a:r>
              <a:rPr lang="nb-NO" sz="3100"/>
              <a:t>4 millioner kr</a:t>
            </a:r>
          </a:p>
          <a:p>
            <a:pPr lvl="1"/>
            <a:r>
              <a:rPr lang="nb-NO" sz="2900"/>
              <a:t>frist 15.11.21</a:t>
            </a:r>
          </a:p>
          <a:p>
            <a:pPr lvl="1"/>
            <a:r>
              <a:rPr lang="nb-NO" sz="2900"/>
              <a:t>Lavterskeltilbud, tilgjengelige for alle og gratis å bruke</a:t>
            </a:r>
          </a:p>
          <a:p>
            <a:pPr lvl="1"/>
            <a:r>
              <a:rPr lang="nb-NO" sz="2900"/>
              <a:t>Alle kommuner i Viken kan søke  om mellom 200 000 kr - 400 000 kr</a:t>
            </a:r>
          </a:p>
          <a:p>
            <a:pPr marL="0" indent="0" algn="l">
              <a:buNone/>
            </a:pPr>
            <a:endParaRPr lang="nb-NO" sz="2900"/>
          </a:p>
          <a:p>
            <a:pPr algn="l"/>
            <a:r>
              <a:rPr lang="nb-NO" sz="3100"/>
              <a:t>Tilskudd til bedre tilgjengelighet i friluftsområder, frist 15.11.21</a:t>
            </a:r>
          </a:p>
          <a:p>
            <a:pPr algn="l"/>
            <a:endParaRPr lang="nb-NO" sz="2500"/>
          </a:p>
          <a:p>
            <a:r>
              <a:rPr lang="nb-NO" sz="3100"/>
              <a:t>Tilskudd til kulturarv og friluftsliv - kulturhistoriske veier/stier og tilrettelagte ferdselsminner, løpende behandling </a:t>
            </a:r>
          </a:p>
          <a:p>
            <a:endParaRPr lang="nb-NO"/>
          </a:p>
          <a:p>
            <a:endParaRPr lang="nb-NO"/>
          </a:p>
          <a:p>
            <a:pPr marL="0" indent="0">
              <a:buNone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7672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58D333A-A3A8-449B-AF13-F29E170DC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Næring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0C180A4-4FF7-480C-AA9F-C96814A6C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Etablerertjenesten</a:t>
            </a:r>
          </a:p>
          <a:p>
            <a:pPr lvl="1"/>
            <a:r>
              <a:rPr lang="nb-NO"/>
              <a:t>Felles etablerertjeneste for hele Viken</a:t>
            </a:r>
          </a:p>
          <a:p>
            <a:pPr lvl="1"/>
            <a:r>
              <a:rPr lang="nb-NO"/>
              <a:t>Basert på samarbeidsavtaler med kommuner/regioner</a:t>
            </a:r>
          </a:p>
          <a:p>
            <a:pPr lvl="1"/>
            <a:r>
              <a:rPr lang="nb-NO"/>
              <a:t>Egne avtaler med NAV og Innovasjon Norge, lokal og regionalt. </a:t>
            </a:r>
          </a:p>
          <a:p>
            <a:endParaRPr lang="nb-NO"/>
          </a:p>
          <a:p>
            <a:r>
              <a:rPr lang="nb-NO"/>
              <a:t>Landbruksstrategi </a:t>
            </a:r>
          </a:p>
          <a:p>
            <a:pPr lvl="1"/>
            <a:r>
              <a:rPr lang="nb-NO"/>
              <a:t>høringen avsluttet </a:t>
            </a:r>
          </a:p>
          <a:p>
            <a:pPr lvl="1"/>
            <a:r>
              <a:rPr lang="nb-NO"/>
              <a:t>til behandling</a:t>
            </a:r>
          </a:p>
        </p:txBody>
      </p:sp>
    </p:spTree>
    <p:extLst>
      <p:ext uri="{BB962C8B-B14F-4D97-AF65-F5344CB8AC3E}">
        <p14:creationId xmlns:p14="http://schemas.microsoft.com/office/powerpoint/2010/main" val="3263137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6A730A-59F5-424A-9DD4-EFD38F29E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Utdanning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C3C0228-72EE-498A-BF11-982C80A01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nb-NO"/>
          </a:p>
          <a:p>
            <a:r>
              <a:rPr lang="nb-NO"/>
              <a:t>Analyse av tilbudsstrukturen i Viken: </a:t>
            </a:r>
          </a:p>
          <a:p>
            <a:pPr lvl="1"/>
            <a:r>
              <a:rPr lang="nb-NO"/>
              <a:t>hvilke utdanningstilbud på hvilke skoler </a:t>
            </a:r>
          </a:p>
          <a:p>
            <a:pPr lvl="1"/>
            <a:r>
              <a:rPr lang="nb-NO"/>
              <a:t>likeverdig, bærekraftig og fremtidsrettet utdanningstilbud for alle elever</a:t>
            </a:r>
          </a:p>
          <a:p>
            <a:pPr marL="0" indent="0">
              <a:buNone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1505495"/>
      </p:ext>
    </p:extLst>
  </p:cSld>
  <p:clrMapOvr>
    <a:masterClrMapping/>
  </p:clrMapOvr>
</p:sld>
</file>

<file path=ppt/theme/theme1.xml><?xml version="1.0" encoding="utf-8"?>
<a:theme xmlns:a="http://schemas.openxmlformats.org/drawingml/2006/main" name="Viken fylkeskommune">
  <a:themeElements>
    <a:clrScheme name="Viken">
      <a:dk1>
        <a:sysClr val="windowText" lastClr="000000"/>
      </a:dk1>
      <a:lt1>
        <a:sysClr val="window" lastClr="FFFFFF"/>
      </a:lt1>
      <a:dk2>
        <a:srgbClr val="003B5C"/>
      </a:dk2>
      <a:lt2>
        <a:srgbClr val="0085CA"/>
      </a:lt2>
      <a:accent1>
        <a:srgbClr val="0085CA"/>
      </a:accent1>
      <a:accent2>
        <a:srgbClr val="FF9E1B"/>
      </a:accent2>
      <a:accent3>
        <a:srgbClr val="FF5C39"/>
      </a:accent3>
      <a:accent4>
        <a:srgbClr val="009775"/>
      </a:accent4>
      <a:accent5>
        <a:srgbClr val="99D6EA"/>
      </a:accent5>
      <a:accent6>
        <a:srgbClr val="FBD872"/>
      </a:accent6>
      <a:hlink>
        <a:srgbClr val="0563C1"/>
      </a:hlink>
      <a:folHlink>
        <a:srgbClr val="954F72"/>
      </a:folHlink>
    </a:clrScheme>
    <a:fontScheme name="Viken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ken fylkeskommune" id="{CAEFA52C-7C4F-479F-A9A4-BC9A06DEF525}" vid="{A37FE515-D669-4B1F-BCD4-CA32253A8C6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2B9EDC5F4B824EAEEE02A83029DDEC" ma:contentTypeVersion="14" ma:contentTypeDescription="Create a new document." ma:contentTypeScope="" ma:versionID="1e829b86cb023b3f23eeadd2865e2ad5">
  <xsd:schema xmlns:xsd="http://www.w3.org/2001/XMLSchema" xmlns:xs="http://www.w3.org/2001/XMLSchema" xmlns:p="http://schemas.microsoft.com/office/2006/metadata/properties" xmlns:ns3="ce8c7250-5a23-4185-99fe-9504f7b14976" xmlns:ns4="ca56966b-2dea-4fda-bbd9-e463925d6aae" targetNamespace="http://schemas.microsoft.com/office/2006/metadata/properties" ma:root="true" ma:fieldsID="89e231948da8862776cd1b68dd976101" ns3:_="" ns4:_="">
    <xsd:import namespace="ce8c7250-5a23-4185-99fe-9504f7b14976"/>
    <xsd:import namespace="ca56966b-2dea-4fda-bbd9-e463925d6aa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8c7250-5a23-4185-99fe-9504f7b149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56966b-2dea-4fda-bbd9-e463925d6aa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C5F5C2-9B23-4978-A4C7-31178FD837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6E293F-1C91-4436-9AE4-588CC9EDE47C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ca56966b-2dea-4fda-bbd9-e463925d6aae"/>
    <ds:schemaRef ds:uri="http://purl.org/dc/terms/"/>
    <ds:schemaRef ds:uri="ce8c7250-5a23-4185-99fe-9504f7b14976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F8DB693-8505-4E24-97AD-17A52E9CFA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8c7250-5a23-4185-99fe-9504f7b14976"/>
    <ds:schemaRef ds:uri="ca56966b-2dea-4fda-bbd9-e463925d6a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245</Words>
  <Application>Microsoft Office PowerPoint</Application>
  <PresentationFormat>Widescreen</PresentationFormat>
  <Paragraphs>62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Viken fylkeskommune</vt:lpstr>
      <vt:lpstr>Møte i  Indre Østfold</vt:lpstr>
      <vt:lpstr>Nytt fra Viken</vt:lpstr>
      <vt:lpstr>Endringer i fylkesrådet</vt:lpstr>
      <vt:lpstr>Næringstilskudd</vt:lpstr>
      <vt:lpstr>Andre tilskudd</vt:lpstr>
      <vt:lpstr>Næring</vt:lpstr>
      <vt:lpstr>Utdanning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Møte i  Gardermoregionen</dc:title>
  <dc:creator>Maria Helene Bjørnsen</dc:creator>
  <cp:lastModifiedBy>Kristine Hasle</cp:lastModifiedBy>
  <cp:revision>2</cp:revision>
  <dcterms:created xsi:type="dcterms:W3CDTF">2021-10-20T11:15:30Z</dcterms:created>
  <dcterms:modified xsi:type="dcterms:W3CDTF">2021-11-02T17:22:55Z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6768ce0-ceaf-4778-8ab1-e65d26fe9939_Enabled">
    <vt:lpwstr>true</vt:lpwstr>
  </property>
  <property fmtid="{D5CDD505-2E9C-101B-9397-08002B2CF9AE}" pid="3" name="MSIP_Label_06768ce0-ceaf-4778-8ab1-e65d26fe9939_SetDate">
    <vt:lpwstr>2021-10-20T11:15:31Z</vt:lpwstr>
  </property>
  <property fmtid="{D5CDD505-2E9C-101B-9397-08002B2CF9AE}" pid="4" name="MSIP_Label_06768ce0-ceaf-4778-8ab1-e65d26fe9939_Method">
    <vt:lpwstr>Standard</vt:lpwstr>
  </property>
  <property fmtid="{D5CDD505-2E9C-101B-9397-08002B2CF9AE}" pid="5" name="MSIP_Label_06768ce0-ceaf-4778-8ab1-e65d26fe9939_Name">
    <vt:lpwstr>Begrenset - PROD</vt:lpwstr>
  </property>
  <property fmtid="{D5CDD505-2E9C-101B-9397-08002B2CF9AE}" pid="6" name="MSIP_Label_06768ce0-ceaf-4778-8ab1-e65d26fe9939_SiteId">
    <vt:lpwstr>3d50ddd4-00a1-4ab7-9788-decf14a8728f</vt:lpwstr>
  </property>
  <property fmtid="{D5CDD505-2E9C-101B-9397-08002B2CF9AE}" pid="7" name="MSIP_Label_06768ce0-ceaf-4778-8ab1-e65d26fe9939_ActionId">
    <vt:lpwstr>941d4c7e-679a-4908-9821-fe101a605dfc</vt:lpwstr>
  </property>
  <property fmtid="{D5CDD505-2E9C-101B-9397-08002B2CF9AE}" pid="8" name="MSIP_Label_06768ce0-ceaf-4778-8ab1-e65d26fe9939_ContentBits">
    <vt:lpwstr>0</vt:lpwstr>
  </property>
  <property fmtid="{D5CDD505-2E9C-101B-9397-08002B2CF9AE}" pid="9" name="ContentTypeId">
    <vt:lpwstr>0x010100E62B9EDC5F4B824EAEEE02A83029DDEC</vt:lpwstr>
  </property>
</Properties>
</file>