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329" r:id="rId5"/>
    <p:sldId id="270" r:id="rId6"/>
    <p:sldId id="326" r:id="rId7"/>
    <p:sldId id="327" r:id="rId8"/>
    <p:sldId id="322" r:id="rId9"/>
    <p:sldId id="320" r:id="rId10"/>
    <p:sldId id="264" r:id="rId11"/>
    <p:sldId id="258" r:id="rId12"/>
    <p:sldId id="261" r:id="rId13"/>
    <p:sldId id="259" r:id="rId14"/>
    <p:sldId id="256" r:id="rId15"/>
    <p:sldId id="267" r:id="rId16"/>
    <p:sldId id="273" r:id="rId17"/>
    <p:sldId id="274" r:id="rId18"/>
    <p:sldId id="266" r:id="rId19"/>
    <p:sldId id="275" r:id="rId20"/>
    <p:sldId id="268" r:id="rId21"/>
    <p:sldId id="276" r:id="rId22"/>
    <p:sldId id="328" r:id="rId23"/>
    <p:sldId id="269" r:id="rId24"/>
    <p:sldId id="280" r:id="rId25"/>
    <p:sldId id="271" r:id="rId26"/>
  </p:sldIdLst>
  <p:sldSz cx="12192000" cy="6858000"/>
  <p:notesSz cx="6858000" cy="9144000"/>
  <p:defaultText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Mentzoni Binde" initials="BMB" lastIdx="1" clrIdx="0">
    <p:extLst>
      <p:ext uri="{19B8F6BF-5375-455C-9EA6-DF929625EA0E}">
        <p15:presenceInfo xmlns:p15="http://schemas.microsoft.com/office/powerpoint/2012/main" userId="S::beritb@viken.no::2471cdff-1db9-4dbc-a2b8-4c9ec9b24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3" autoAdjust="0"/>
    <p:restoredTop sz="94700"/>
  </p:normalViewPr>
  <p:slideViewPr>
    <p:cSldViewPr snapToGrid="0">
      <p:cViewPr varScale="1">
        <p:scale>
          <a:sx n="108" d="100"/>
          <a:sy n="108"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DDFD-34E0-40BF-9CEA-7632540D09C2}" type="datetimeFigureOut">
              <a:rPr lang="nb-NO" smtClean="0"/>
              <a:t>23.06.2020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63118-4A1B-4D68-B8D7-C0E4FB6F72D7}" type="slidenum">
              <a:rPr lang="nb-NO" smtClean="0"/>
              <a:t>‹#›</a:t>
            </a:fld>
            <a:endParaRPr lang="nb-NO"/>
          </a:p>
        </p:txBody>
      </p:sp>
    </p:spTree>
    <p:extLst>
      <p:ext uri="{BB962C8B-B14F-4D97-AF65-F5344CB8AC3E}">
        <p14:creationId xmlns:p14="http://schemas.microsoft.com/office/powerpoint/2010/main" val="137653990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Vi har også egne </a:t>
            </a:r>
            <a:r>
              <a:rPr lang="nn-NO" err="1"/>
              <a:t>ressurser</a:t>
            </a:r>
            <a:r>
              <a:rPr lang="nn-NO"/>
              <a:t> og </a:t>
            </a:r>
            <a:r>
              <a:rPr lang="nn-NO" err="1"/>
              <a:t>virkemidler</a:t>
            </a:r>
            <a:r>
              <a:rPr lang="nn-NO"/>
              <a:t> som vi bruker aktivt:</a:t>
            </a:r>
            <a:endParaRPr lang="nb-NO"/>
          </a:p>
          <a:p>
            <a:endParaRPr lang="nn-NO"/>
          </a:p>
          <a:p>
            <a:r>
              <a:rPr lang="nn-NO"/>
              <a:t>Blant annet har vi økonomiske </a:t>
            </a:r>
            <a:r>
              <a:rPr lang="nn-NO" err="1"/>
              <a:t>virkemidler</a:t>
            </a:r>
            <a:r>
              <a:rPr lang="nn-NO"/>
              <a:t> som </a:t>
            </a:r>
            <a:r>
              <a:rPr lang="nn-NO" b="1"/>
              <a:t>Regionale </a:t>
            </a:r>
            <a:r>
              <a:rPr lang="nn-NO" b="1" err="1"/>
              <a:t>forskningsfond</a:t>
            </a:r>
            <a:r>
              <a:rPr lang="nn-NO" b="1"/>
              <a:t>, </a:t>
            </a:r>
            <a:r>
              <a:rPr lang="nn-NO" b="1" err="1"/>
              <a:t>omstillingsmidler</a:t>
            </a:r>
            <a:r>
              <a:rPr lang="nn-NO" b="1"/>
              <a:t>, støtte til profilering (reiseliv), internasjonal profilering, støtte til mobilisering av næringslivet til økt bruk av forsking for innovasjon (FORREGION) mfl.</a:t>
            </a:r>
            <a:endParaRPr lang="nb-NO" b="1">
              <a:cs typeface="Calibri"/>
            </a:endParaRPr>
          </a:p>
          <a:p>
            <a:endParaRPr lang="nn-NO"/>
          </a:p>
          <a:p>
            <a:r>
              <a:rPr lang="nn-NO"/>
              <a:t>Vi  skal også jobbe for å </a:t>
            </a:r>
            <a:r>
              <a:rPr lang="nn-NO" b="1"/>
              <a:t>mobilisere og samordne</a:t>
            </a:r>
            <a:r>
              <a:rPr lang="nn-NO"/>
              <a:t> </a:t>
            </a:r>
            <a:r>
              <a:rPr lang="nn-NO" err="1"/>
              <a:t>ressurser</a:t>
            </a:r>
            <a:r>
              <a:rPr lang="nn-NO"/>
              <a:t> og </a:t>
            </a:r>
            <a:r>
              <a:rPr lang="nn-NO" err="1"/>
              <a:t>virkemidler</a:t>
            </a:r>
            <a:r>
              <a:rPr lang="nn-NO"/>
              <a:t> i sivilsamfunn, næringsliv og hos andre </a:t>
            </a:r>
            <a:r>
              <a:rPr lang="nn-NO" err="1"/>
              <a:t>offentlige</a:t>
            </a:r>
            <a:r>
              <a:rPr lang="nn-NO"/>
              <a:t> </a:t>
            </a:r>
            <a:r>
              <a:rPr lang="nn-NO" err="1"/>
              <a:t>virkemiddelaktører</a:t>
            </a:r>
            <a:r>
              <a:rPr lang="nn-NO"/>
              <a:t> (</a:t>
            </a:r>
            <a:r>
              <a:rPr lang="nn-NO" err="1"/>
              <a:t>kommuner</a:t>
            </a:r>
            <a:r>
              <a:rPr lang="nn-NO"/>
              <a:t>, regionale </a:t>
            </a:r>
            <a:r>
              <a:rPr lang="nn-NO" err="1"/>
              <a:t>statlige</a:t>
            </a:r>
            <a:r>
              <a:rPr lang="nn-NO"/>
              <a:t> </a:t>
            </a:r>
            <a:r>
              <a:rPr lang="nn-NO" err="1"/>
              <a:t>myndigheter</a:t>
            </a:r>
            <a:r>
              <a:rPr lang="nn-NO"/>
              <a:t> og </a:t>
            </a:r>
            <a:r>
              <a:rPr lang="nn-NO" err="1"/>
              <a:t>statlige</a:t>
            </a:r>
            <a:r>
              <a:rPr lang="nn-NO"/>
              <a:t> </a:t>
            </a:r>
            <a:r>
              <a:rPr lang="nn-NO" err="1"/>
              <a:t>myndigheter</a:t>
            </a:r>
            <a:r>
              <a:rPr lang="nn-NO"/>
              <a:t>). </a:t>
            </a:r>
            <a:endParaRPr lang="nb-NO">
              <a:cs typeface="Calibri"/>
            </a:endParaRPr>
          </a:p>
          <a:p>
            <a:endParaRPr lang="nn-NO"/>
          </a:p>
          <a:p>
            <a:r>
              <a:rPr lang="nn-NO"/>
              <a:t>Dette for å gi en </a:t>
            </a:r>
            <a:r>
              <a:rPr lang="nn-NO" err="1"/>
              <a:t>s</a:t>
            </a:r>
            <a:r>
              <a:rPr lang="nn-NO" b="1" err="1"/>
              <a:t>amlet</a:t>
            </a:r>
            <a:r>
              <a:rPr lang="nn-NO" b="1"/>
              <a:t> regional retnin</a:t>
            </a:r>
            <a:r>
              <a:rPr lang="nn-NO"/>
              <a:t>g for </a:t>
            </a:r>
            <a:r>
              <a:rPr lang="nn-NO" err="1"/>
              <a:t>mer</a:t>
            </a:r>
            <a:r>
              <a:rPr lang="nn-NO"/>
              <a:t> enn egen </a:t>
            </a:r>
            <a:r>
              <a:rPr lang="nn-NO" err="1"/>
              <a:t>virkemiddelbruk</a:t>
            </a:r>
            <a:r>
              <a:rPr lang="nn-NO"/>
              <a:t> – også for </a:t>
            </a:r>
            <a:r>
              <a:rPr lang="nn-NO" err="1"/>
              <a:t>andres</a:t>
            </a:r>
            <a:r>
              <a:rPr lang="nn-NO"/>
              <a:t> </a:t>
            </a:r>
            <a:r>
              <a:rPr lang="nn-NO" err="1"/>
              <a:t>virkemiddelbruk</a:t>
            </a:r>
            <a:r>
              <a:rPr lang="nn-NO"/>
              <a:t>. </a:t>
            </a:r>
            <a:endParaRPr lang="nb-NO">
              <a:cs typeface="Calibri"/>
            </a:endParaRPr>
          </a:p>
          <a:p>
            <a:endParaRPr lang="nn-NO"/>
          </a:p>
          <a:p>
            <a:endParaRPr lang="nn-NO">
              <a:cs typeface="Calibri"/>
            </a:endParaRPr>
          </a:p>
          <a:p>
            <a:endParaRPr lang="nb-NO"/>
          </a:p>
        </p:txBody>
      </p:sp>
      <p:sp>
        <p:nvSpPr>
          <p:cNvPr id="4" name="Plassholder for lysbildenummer 3"/>
          <p:cNvSpPr>
            <a:spLocks noGrp="1"/>
          </p:cNvSpPr>
          <p:nvPr>
            <p:ph type="sldNum" sz="quarter" idx="10"/>
          </p:nvPr>
        </p:nvSpPr>
        <p:spPr/>
        <p:txBody>
          <a:bodyPr/>
          <a:lstStyle/>
          <a:p>
            <a:pPr defTabSz="1739463">
              <a:defRPr/>
            </a:pPr>
            <a:fld id="{A9B408FF-E661-4FFA-898E-9BD11EEC4CF9}" type="slidenum">
              <a:rPr lang="nb-NO">
                <a:solidFill>
                  <a:prstClr val="black"/>
                </a:solidFill>
                <a:latin typeface="Calibri" panose="020F0502020204030204"/>
              </a:rPr>
              <a:pPr defTabSz="1739463">
                <a:defRPr/>
              </a:pPr>
              <a:t>2</a:t>
            </a:fld>
            <a:endParaRPr lang="nb-NO">
              <a:solidFill>
                <a:prstClr val="black"/>
              </a:solidFill>
              <a:latin typeface="Calibri" panose="020F0502020204030204"/>
            </a:endParaRPr>
          </a:p>
        </p:txBody>
      </p:sp>
    </p:spTree>
    <p:extLst>
      <p:ext uri="{BB962C8B-B14F-4D97-AF65-F5344CB8AC3E}">
        <p14:creationId xmlns:p14="http://schemas.microsoft.com/office/powerpoint/2010/main" val="186338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Gitt retning for arbeidet gjennom den politisk samarbeidsplattform. </a:t>
            </a:r>
          </a:p>
          <a:p>
            <a:endParaRPr lang="nb-NO"/>
          </a:p>
          <a:p>
            <a:r>
              <a:rPr lang="nb-NO"/>
              <a:t>Viken skal være en foregangsregion for det grønne skiftet</a:t>
            </a:r>
            <a:endParaRPr lang="nb-NO">
              <a:cs typeface="Calibri"/>
            </a:endParaRPr>
          </a:p>
          <a:p>
            <a:endParaRPr lang="nb-NO"/>
          </a:p>
          <a:p>
            <a:endParaRPr lang="en-US">
              <a:cs typeface="Calibri"/>
            </a:endParaRPr>
          </a:p>
        </p:txBody>
      </p:sp>
      <p:sp>
        <p:nvSpPr>
          <p:cNvPr id="4" name="Plassholder for lysbildenummer 3"/>
          <p:cNvSpPr>
            <a:spLocks noGrp="1"/>
          </p:cNvSpPr>
          <p:nvPr>
            <p:ph type="sldNum" sz="quarter" idx="5"/>
          </p:nvPr>
        </p:nvSpPr>
        <p:spPr/>
        <p:txBody>
          <a:bodyPr/>
          <a:lstStyle/>
          <a:p>
            <a:fld id="{19D63118-4A1B-4D68-B8D7-C0E4FB6F72D7}" type="slidenum">
              <a:rPr lang="nb-NO" smtClean="0"/>
              <a:t>3</a:t>
            </a:fld>
            <a:endParaRPr lang="nb-NO"/>
          </a:p>
        </p:txBody>
      </p:sp>
    </p:spTree>
    <p:extLst>
      <p:ext uri="{BB962C8B-B14F-4D97-AF65-F5344CB8AC3E}">
        <p14:creationId xmlns:p14="http://schemas.microsoft.com/office/powerpoint/2010/main" val="217351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 tre fylkene har hver sin gjeldende regionale plan for næringsutvikling.</a:t>
            </a:r>
            <a:endParaRPr lang="en-US"/>
          </a:p>
          <a:p>
            <a:r>
              <a:rPr lang="nb-NO"/>
              <a:t>Målene i de tre fylkenes planer er </a:t>
            </a:r>
            <a:r>
              <a:rPr lang="nb-NO" b="1"/>
              <a:t>relativt like</a:t>
            </a:r>
            <a:r>
              <a:rPr lang="nb-NO"/>
              <a:t>. Planene danner </a:t>
            </a:r>
            <a:r>
              <a:rPr lang="nb-NO" b="1"/>
              <a:t>grunnlaget for målformuleringen i økonomiplanen </a:t>
            </a:r>
            <a:r>
              <a:rPr lang="nb-NO"/>
              <a:t>for Viken fylkeskommune for 2020. Dette blir midlertidige mål </a:t>
            </a:r>
            <a:r>
              <a:rPr lang="nb-NO" b="1"/>
              <a:t>inntil ny politikk er utformet</a:t>
            </a:r>
            <a:r>
              <a:rPr lang="nb-NO"/>
              <a:t>. </a:t>
            </a:r>
            <a:endParaRPr lang="en-US">
              <a:cs typeface="Calibri" panose="020F0502020204030204"/>
            </a:endParaRPr>
          </a:p>
          <a:p>
            <a:endParaRPr lang="nb-NO"/>
          </a:p>
          <a:p>
            <a:r>
              <a:rPr lang="nb-NO"/>
              <a:t>I påvente av en fremtidig regional plan for næringsutvikling bygger vi på disse og den politikken som utøves av de tre fylkeskommunene. Det betyr også at </a:t>
            </a:r>
            <a:r>
              <a:rPr lang="nb-NO" b="1"/>
              <a:t>virkemiddelbruken videreføres </a:t>
            </a:r>
            <a:r>
              <a:rPr lang="nb-NO"/>
              <a:t>i tilnærmet nåværende omfang og form, i en overgangsperiode frem til det vedtas ny politikk og nye prioriteringer. </a:t>
            </a:r>
            <a:endParaRPr lang="en-US">
              <a:cs typeface="Calibri"/>
            </a:endParaRPr>
          </a:p>
          <a:p>
            <a:endParaRPr lang="nb-NO"/>
          </a:p>
          <a:p>
            <a:r>
              <a:rPr lang="nb-NO"/>
              <a:t>I 2020 skal det involveres bredt fra Viken for å definere hvilke områder vi skal lage </a:t>
            </a:r>
            <a:r>
              <a:rPr lang="nb-NO" err="1"/>
              <a:t>tverregående</a:t>
            </a:r>
            <a:r>
              <a:rPr lang="nb-NO"/>
              <a:t> samfunnsplaner for i Viken (Regional planstrategi)</a:t>
            </a:r>
            <a:endParaRPr lang="en-US"/>
          </a:p>
          <a:p>
            <a:endParaRPr lang="nb-NO"/>
          </a:p>
          <a:p>
            <a:r>
              <a:rPr lang="nb-NO"/>
              <a:t>Det blir viktig se på hvordan næringsutvikling og innovasjon kan bidra til å løse utfordringer for å sørge for gode løsninger for innbyggere og Viken-samfunnet. </a:t>
            </a:r>
          </a:p>
          <a:p>
            <a:endParaRPr lang="nb-NO">
              <a:cs typeface="Calibri" panose="020F0502020204030204"/>
            </a:endParaRPr>
          </a:p>
          <a:p>
            <a:r>
              <a:rPr lang="nb-NO"/>
              <a:t>I budsjettet for 2020 er det innarbeidet 50 punkter med tiltak som rådet ønsker å starte opp allerede i 2020 – herunder er regional plan for næring og strategi for landbruk i Viken</a:t>
            </a:r>
            <a:endParaRPr lang="nb-NO">
              <a:cs typeface="Calibri"/>
            </a:endParaRPr>
          </a:p>
        </p:txBody>
      </p:sp>
      <p:sp>
        <p:nvSpPr>
          <p:cNvPr id="4" name="Plassholder for lysbildenummer 3"/>
          <p:cNvSpPr>
            <a:spLocks noGrp="1"/>
          </p:cNvSpPr>
          <p:nvPr>
            <p:ph type="sldNum" sz="quarter" idx="10"/>
          </p:nvPr>
        </p:nvSpPr>
        <p:spPr/>
        <p:txBody>
          <a:bodyPr/>
          <a:lstStyle/>
          <a:p>
            <a:fld id="{E69231AA-F73A-4837-A715-B5182CAE504E}" type="slidenum">
              <a:rPr lang="nb-NO" smtClean="0"/>
              <a:t>4</a:t>
            </a:fld>
            <a:endParaRPr lang="nb-NO"/>
          </a:p>
        </p:txBody>
      </p:sp>
    </p:spTree>
    <p:extLst>
      <p:ext uri="{BB962C8B-B14F-4D97-AF65-F5344CB8AC3E}">
        <p14:creationId xmlns:p14="http://schemas.microsoft.com/office/powerpoint/2010/main" val="220168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Virkemiddelapparatet brukes ofte som begrep på de som tilbyr finansiering. </a:t>
            </a:r>
          </a:p>
          <a:p>
            <a:r>
              <a:rPr lang="nb-NO"/>
              <a:t>Alle disse på denne listen gjør det i en eller annen form. </a:t>
            </a:r>
            <a:endParaRPr lang="nb-NO">
              <a:cs typeface="Calibri"/>
            </a:endParaRPr>
          </a:p>
          <a:p>
            <a:endParaRPr lang="nb-NO"/>
          </a:p>
          <a:p>
            <a:r>
              <a:rPr lang="nb-NO"/>
              <a:t>Men, som vist tidligere i presentasjonen så er </a:t>
            </a:r>
            <a:r>
              <a:rPr lang="nb-NO" b="1"/>
              <a:t>virkemidler mer en penger</a:t>
            </a:r>
            <a:r>
              <a:rPr lang="nb-NO"/>
              <a:t>. Det er rådgivning, mobilisering, samarbeid, kunnskapsbygging, planer og strategier. </a:t>
            </a:r>
            <a:endParaRPr lang="nb-NO">
              <a:cs typeface="Calibri"/>
            </a:endParaRPr>
          </a:p>
          <a:p>
            <a:endParaRPr lang="nb-NO"/>
          </a:p>
          <a:p>
            <a:r>
              <a:rPr lang="nb-NO"/>
              <a:t>Det betyr også at virkemiddelapparatet i bred forstand omfatter de fleste som på en eller annen måte jobber for at bedrifter skal </a:t>
            </a:r>
            <a:r>
              <a:rPr lang="nb-NO" b="1"/>
              <a:t>få bedre forutsetninger for vekst og verdiskaping. </a:t>
            </a:r>
            <a:endParaRPr lang="nb-NO" b="1">
              <a:cs typeface="Calibri"/>
            </a:endParaRPr>
          </a:p>
          <a:p>
            <a:endParaRPr lang="nb-NO">
              <a:cs typeface="Calibri"/>
            </a:endParaRPr>
          </a:p>
          <a:p>
            <a:r>
              <a:rPr lang="nb-NO">
                <a:cs typeface="Calibri"/>
              </a:rPr>
              <a:t>Gjennom samhandling og </a:t>
            </a:r>
            <a:r>
              <a:rPr lang="nb-NO" b="1">
                <a:cs typeface="Calibri"/>
              </a:rPr>
              <a:t>formalisert samarbeid </a:t>
            </a:r>
            <a:r>
              <a:rPr lang="nb-NO">
                <a:cs typeface="Calibri"/>
              </a:rPr>
              <a:t>med disse aktørene får vi til en hensiktsmessig virkemiddelbruk for vår region</a:t>
            </a:r>
            <a:endParaRPr lang="nb-NO"/>
          </a:p>
          <a:p>
            <a:endParaRPr lang="nb-NO">
              <a:cs typeface="Calibri"/>
            </a:endParaRPr>
          </a:p>
        </p:txBody>
      </p:sp>
      <p:sp>
        <p:nvSpPr>
          <p:cNvPr id="4" name="Plassholder for lysbildenummer 3"/>
          <p:cNvSpPr>
            <a:spLocks noGrp="1"/>
          </p:cNvSpPr>
          <p:nvPr>
            <p:ph type="sldNum" sz="quarter" idx="5"/>
          </p:nvPr>
        </p:nvSpPr>
        <p:spPr/>
        <p:txBody>
          <a:bodyPr/>
          <a:lstStyle/>
          <a:p>
            <a:fld id="{19D63118-4A1B-4D68-B8D7-C0E4FB6F72D7}" type="slidenum">
              <a:rPr lang="nb-NO" smtClean="0"/>
              <a:t>5</a:t>
            </a:fld>
            <a:endParaRPr lang="nb-NO"/>
          </a:p>
        </p:txBody>
      </p:sp>
    </p:spTree>
    <p:extLst>
      <p:ext uri="{BB962C8B-B14F-4D97-AF65-F5344CB8AC3E}">
        <p14:creationId xmlns:p14="http://schemas.microsoft.com/office/powerpoint/2010/main" val="14000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Viken har tjenester rettet mot </a:t>
            </a:r>
            <a:r>
              <a:rPr lang="nb-NO" b="1" dirty="0"/>
              <a:t>gründere i alle faser</a:t>
            </a:r>
            <a:r>
              <a:rPr lang="nb-NO" dirty="0"/>
              <a:t>, fra entreprenørskapsopplæring i skolen, via lavterskeltilbudet om etablererkurs og veiledning til alle,  miljøer hvor gründere får støtte til utvikling og samarbeid, og frem til og med investering i oppstartsselskaper for å dekke deres behov for risikokapital i tidlig oppstartsfase. </a:t>
            </a:r>
          </a:p>
          <a:p>
            <a:endParaRPr lang="nb-NO" dirty="0"/>
          </a:p>
          <a:p>
            <a:r>
              <a:rPr lang="nb-NO" dirty="0"/>
              <a:t>Samarbeidet med disse handler mye om å styrke dem i deres arbeid med enkeltbedrifter og personer. Dette skjer gjennom </a:t>
            </a:r>
            <a:r>
              <a:rPr lang="nb-NO" b="1" dirty="0"/>
              <a:t>økonomisk støtte, kompetansebygging og kunnskapsdeling. </a:t>
            </a:r>
            <a:r>
              <a:rPr lang="nb-NO" dirty="0"/>
              <a:t>Samtidig bidrar disse aktørene inn med sin markedsinnsikt når fylkeskommunen utvikler planer, strategier og innsatser. </a:t>
            </a:r>
            <a:endParaRPr lang="nb-NO" dirty="0">
              <a:cs typeface="Calibri"/>
            </a:endParaRPr>
          </a:p>
          <a:p>
            <a:endParaRPr lang="nb-NO" dirty="0">
              <a:cs typeface="Calibri"/>
            </a:endParaRPr>
          </a:p>
          <a:p>
            <a:r>
              <a:rPr lang="nb-NO" dirty="0"/>
              <a:t>Næringshager og inkubatorene som er nevnt her, mottar støtte fra Siva og er en del av den nasjonale infrastrukturen med inkubatorer og næringshager. Fylkeskommunen støtter også disse miljøene, som er svært viktige redskaper for innovasjon og selskapsutvikling i Viken. Så har vi en rekke andre  lignende aktører som ikke er en del av den nasjonale strukturen, men som vi også kan støtte gjennom våre tilskuddsordninger.</a:t>
            </a:r>
            <a:endParaRPr lang="en-US" dirty="0">
              <a:cs typeface="Calibri"/>
            </a:endParaRPr>
          </a:p>
          <a:p>
            <a:endParaRPr lang="en-US" dirty="0"/>
          </a:p>
          <a:p>
            <a:r>
              <a:rPr lang="en-US" b="1" dirty="0" err="1">
                <a:solidFill>
                  <a:srgbClr val="FF0000"/>
                </a:solidFill>
              </a:rPr>
              <a:t>Næringshagen</a:t>
            </a:r>
            <a:r>
              <a:rPr lang="en-US" b="1" dirty="0">
                <a:solidFill>
                  <a:srgbClr val="FF0000"/>
                </a:solidFill>
              </a:rPr>
              <a:t> </a:t>
            </a:r>
            <a:r>
              <a:rPr lang="en-US" b="1" dirty="0" err="1">
                <a:solidFill>
                  <a:srgbClr val="FF0000"/>
                </a:solidFill>
              </a:rPr>
              <a:t>Hadelandshagen</a:t>
            </a:r>
            <a:r>
              <a:rPr lang="en-US" b="1" dirty="0">
                <a:solidFill>
                  <a:srgbClr val="FF0000"/>
                </a:solidFill>
              </a:rPr>
              <a:t> </a:t>
            </a:r>
            <a:r>
              <a:rPr lang="en-US" b="1" dirty="0" err="1">
                <a:solidFill>
                  <a:srgbClr val="FF0000"/>
                </a:solidFill>
              </a:rPr>
              <a:t>dekker</a:t>
            </a:r>
            <a:r>
              <a:rPr lang="en-US" b="1" dirty="0">
                <a:solidFill>
                  <a:srgbClr val="FF0000"/>
                </a:solidFill>
              </a:rPr>
              <a:t> </a:t>
            </a:r>
            <a:r>
              <a:rPr lang="en-US" b="1" dirty="0" err="1">
                <a:solidFill>
                  <a:srgbClr val="FF0000"/>
                </a:solidFill>
              </a:rPr>
              <a:t>også</a:t>
            </a:r>
            <a:r>
              <a:rPr lang="en-US" b="1" dirty="0">
                <a:solidFill>
                  <a:srgbClr val="FF0000"/>
                </a:solidFill>
              </a:rPr>
              <a:t> </a:t>
            </a:r>
            <a:r>
              <a:rPr lang="en-US" b="1" dirty="0" err="1">
                <a:solidFill>
                  <a:srgbClr val="FF0000"/>
                </a:solidFill>
              </a:rPr>
              <a:t>Lunner</a:t>
            </a:r>
            <a:r>
              <a:rPr lang="en-US" b="1" dirty="0">
                <a:solidFill>
                  <a:srgbClr val="FF0000"/>
                </a:solidFill>
              </a:rPr>
              <a:t>. </a:t>
            </a:r>
            <a:r>
              <a:rPr lang="en-US" b="1" dirty="0" err="1">
                <a:solidFill>
                  <a:srgbClr val="FF0000"/>
                </a:solidFill>
              </a:rPr>
              <a:t>Får</a:t>
            </a:r>
            <a:r>
              <a:rPr lang="en-US" b="1" dirty="0">
                <a:solidFill>
                  <a:srgbClr val="FF0000"/>
                </a:solidFill>
              </a:rPr>
              <a:t> </a:t>
            </a:r>
            <a:r>
              <a:rPr lang="en-US" b="1" dirty="0" err="1">
                <a:solidFill>
                  <a:srgbClr val="FF0000"/>
                </a:solidFill>
              </a:rPr>
              <a:t>tilskudd</a:t>
            </a:r>
            <a:r>
              <a:rPr lang="en-US" b="1" dirty="0">
                <a:solidFill>
                  <a:srgbClr val="FF0000"/>
                </a:solidFill>
              </a:rPr>
              <a:t> </a:t>
            </a:r>
            <a:r>
              <a:rPr lang="en-US" b="1" dirty="0" err="1">
                <a:solidFill>
                  <a:srgbClr val="FF0000"/>
                </a:solidFill>
              </a:rPr>
              <a:t>fra</a:t>
            </a:r>
            <a:r>
              <a:rPr lang="en-US" b="1" dirty="0">
                <a:solidFill>
                  <a:srgbClr val="FF0000"/>
                </a:solidFill>
              </a:rPr>
              <a:t> </a:t>
            </a:r>
            <a:r>
              <a:rPr lang="en-US" b="1" dirty="0" err="1">
                <a:solidFill>
                  <a:srgbClr val="FF0000"/>
                </a:solidFill>
              </a:rPr>
              <a:t>Innlandet</a:t>
            </a:r>
            <a:r>
              <a:rPr lang="en-US" b="1" dirty="0">
                <a:solidFill>
                  <a:srgbClr val="FF0000"/>
                </a:solidFill>
              </a:rPr>
              <a:t> </a:t>
            </a:r>
            <a:r>
              <a:rPr lang="en-US" b="1" dirty="0" err="1">
                <a:solidFill>
                  <a:srgbClr val="FF0000"/>
                </a:solidFill>
              </a:rPr>
              <a:t>i</a:t>
            </a:r>
            <a:r>
              <a:rPr lang="en-US" b="1" dirty="0">
                <a:solidFill>
                  <a:srgbClr val="FF0000"/>
                </a:solidFill>
              </a:rPr>
              <a:t> 2020. </a:t>
            </a:r>
          </a:p>
          <a:p>
            <a:endParaRPr lang="en-US" b="1" dirty="0">
              <a:solidFill>
                <a:srgbClr val="FF0000"/>
              </a:solidFill>
            </a:endParaRPr>
          </a:p>
          <a:p>
            <a:r>
              <a:rPr lang="en-US" dirty="0" err="1"/>
              <a:t>Akershus</a:t>
            </a:r>
            <a:r>
              <a:rPr lang="en-US" dirty="0"/>
              <a:t> </a:t>
            </a:r>
            <a:r>
              <a:rPr lang="en-US" dirty="0" err="1"/>
              <a:t>teknologifond</a:t>
            </a:r>
            <a:r>
              <a:rPr lang="en-US" dirty="0"/>
              <a:t> </a:t>
            </a:r>
            <a:r>
              <a:rPr lang="en-US" dirty="0" err="1"/>
              <a:t>og</a:t>
            </a:r>
            <a:r>
              <a:rPr lang="en-US" dirty="0"/>
              <a:t> Østfold </a:t>
            </a:r>
            <a:r>
              <a:rPr lang="en-US" dirty="0" err="1"/>
              <a:t>og</a:t>
            </a:r>
            <a:r>
              <a:rPr lang="en-US" dirty="0"/>
              <a:t> </a:t>
            </a:r>
            <a:r>
              <a:rPr lang="en-US" dirty="0" err="1"/>
              <a:t>Folle</a:t>
            </a:r>
            <a:r>
              <a:rPr lang="en-US" dirty="0"/>
              <a:t> </a:t>
            </a:r>
            <a:r>
              <a:rPr lang="en-US" dirty="0" err="1"/>
              <a:t>nyskapingsfond</a:t>
            </a:r>
            <a:r>
              <a:rPr lang="en-US" dirty="0"/>
              <a:t> </a:t>
            </a:r>
            <a:r>
              <a:rPr lang="en-US" dirty="0" err="1"/>
              <a:t>investerer</a:t>
            </a:r>
            <a:r>
              <a:rPr lang="en-US" dirty="0"/>
              <a:t> </a:t>
            </a:r>
            <a:r>
              <a:rPr lang="en-US" dirty="0" err="1"/>
              <a:t>i</a:t>
            </a:r>
            <a:r>
              <a:rPr lang="en-US" dirty="0"/>
              <a:t> </a:t>
            </a:r>
            <a:r>
              <a:rPr lang="en-US" dirty="0" err="1"/>
              <a:t>nye</a:t>
            </a:r>
            <a:r>
              <a:rPr lang="en-US" dirty="0"/>
              <a:t> </a:t>
            </a:r>
            <a:r>
              <a:rPr lang="en-US" dirty="0" err="1"/>
              <a:t>selskaper</a:t>
            </a:r>
            <a:r>
              <a:rPr lang="en-US" dirty="0"/>
              <a:t> </a:t>
            </a:r>
            <a:r>
              <a:rPr lang="en-US" dirty="0" err="1"/>
              <a:t>og</a:t>
            </a:r>
            <a:r>
              <a:rPr lang="en-US" dirty="0"/>
              <a:t> </a:t>
            </a:r>
            <a:r>
              <a:rPr lang="en-US" dirty="0" err="1"/>
              <a:t>er</a:t>
            </a:r>
            <a:r>
              <a:rPr lang="en-US" dirty="0"/>
              <a:t> </a:t>
            </a:r>
            <a:r>
              <a:rPr lang="en-US" dirty="0" err="1"/>
              <a:t>en</a:t>
            </a:r>
            <a:r>
              <a:rPr lang="en-US" dirty="0"/>
              <a:t> </a:t>
            </a:r>
            <a:r>
              <a:rPr lang="en-US" dirty="0" err="1"/>
              <a:t>viktig</a:t>
            </a:r>
            <a:r>
              <a:rPr lang="en-US" dirty="0"/>
              <a:t> del av </a:t>
            </a:r>
            <a:r>
              <a:rPr lang="en-US" dirty="0" err="1"/>
              <a:t>verdikjeden</a:t>
            </a:r>
            <a:r>
              <a:rPr lang="en-US" dirty="0"/>
              <a:t> for </a:t>
            </a:r>
            <a:r>
              <a:rPr lang="en-US" dirty="0" err="1"/>
              <a:t>selskapsutvikling</a:t>
            </a:r>
            <a:r>
              <a:rPr lang="en-US" dirty="0"/>
              <a:t> </a:t>
            </a:r>
            <a:r>
              <a:rPr lang="en-US" dirty="0" err="1"/>
              <a:t>i</a:t>
            </a:r>
            <a:r>
              <a:rPr lang="en-US" dirty="0"/>
              <a:t> </a:t>
            </a:r>
            <a:r>
              <a:rPr lang="en-US" dirty="0" err="1"/>
              <a:t>regionen</a:t>
            </a:r>
            <a:r>
              <a:rPr lang="en-US" dirty="0"/>
              <a:t>. Viken </a:t>
            </a:r>
            <a:r>
              <a:rPr lang="en-US" dirty="0" err="1"/>
              <a:t>er</a:t>
            </a:r>
            <a:r>
              <a:rPr lang="en-US" dirty="0"/>
              <a:t> </a:t>
            </a:r>
            <a:r>
              <a:rPr lang="en-US" dirty="0" err="1"/>
              <a:t>medeier</a:t>
            </a:r>
            <a:r>
              <a:rPr lang="en-US" dirty="0"/>
              <a:t> </a:t>
            </a:r>
            <a:r>
              <a:rPr lang="en-US" dirty="0" err="1"/>
              <a:t>i</a:t>
            </a:r>
            <a:r>
              <a:rPr lang="en-US" dirty="0"/>
              <a:t> </a:t>
            </a:r>
            <a:r>
              <a:rPr lang="en-US" dirty="0" err="1"/>
              <a:t>fondene</a:t>
            </a:r>
            <a:r>
              <a:rPr lang="en-US" dirty="0"/>
              <a:t> </a:t>
            </a:r>
            <a:r>
              <a:rPr lang="en-US" dirty="0" err="1"/>
              <a:t>gjennom</a:t>
            </a:r>
            <a:r>
              <a:rPr lang="en-US" dirty="0"/>
              <a:t> </a:t>
            </a:r>
            <a:r>
              <a:rPr lang="en-US" dirty="0" err="1"/>
              <a:t>gamle</a:t>
            </a:r>
            <a:r>
              <a:rPr lang="en-US" dirty="0"/>
              <a:t> </a:t>
            </a:r>
            <a:r>
              <a:rPr lang="en-US" dirty="0" err="1"/>
              <a:t>Akershus</a:t>
            </a:r>
            <a:r>
              <a:rPr lang="en-US" dirty="0"/>
              <a:t> </a:t>
            </a:r>
            <a:r>
              <a:rPr lang="en-US" dirty="0" err="1"/>
              <a:t>fylkeskommune</a:t>
            </a:r>
            <a:r>
              <a:rPr lang="en-US" dirty="0"/>
              <a:t>, </a:t>
            </a:r>
            <a:r>
              <a:rPr lang="en-US" dirty="0" err="1"/>
              <a:t>som</a:t>
            </a:r>
            <a:r>
              <a:rPr lang="en-US" dirty="0"/>
              <a:t> har </a:t>
            </a:r>
            <a:r>
              <a:rPr lang="en-US" dirty="0" err="1"/>
              <a:t>vært</a:t>
            </a:r>
            <a:r>
              <a:rPr lang="en-US" dirty="0"/>
              <a:t> </a:t>
            </a:r>
            <a:r>
              <a:rPr lang="en-US" dirty="0" err="1"/>
              <a:t>aktiv</a:t>
            </a:r>
            <a:r>
              <a:rPr lang="en-US" dirty="0"/>
              <a:t> </a:t>
            </a:r>
            <a:r>
              <a:rPr lang="en-US" dirty="0" err="1"/>
              <a:t>i</a:t>
            </a:r>
            <a:r>
              <a:rPr lang="en-US" dirty="0"/>
              <a:t> </a:t>
            </a:r>
            <a:r>
              <a:rPr lang="en-US" dirty="0" err="1"/>
              <a:t>etableringen</a:t>
            </a:r>
            <a:r>
              <a:rPr lang="en-US" dirty="0"/>
              <a:t> av </a:t>
            </a:r>
            <a:r>
              <a:rPr lang="en-US" dirty="0" err="1"/>
              <a:t>Akershus</a:t>
            </a:r>
            <a:r>
              <a:rPr lang="en-US" dirty="0"/>
              <a:t> </a:t>
            </a:r>
            <a:r>
              <a:rPr lang="en-US" dirty="0" err="1"/>
              <a:t>Teknologifond</a:t>
            </a:r>
            <a:r>
              <a:rPr lang="en-US" dirty="0"/>
              <a:t>. </a:t>
            </a:r>
            <a:endParaRPr lang="en-US" dirty="0">
              <a:cs typeface="Calibri"/>
            </a:endParaRPr>
          </a:p>
          <a:p>
            <a:endParaRPr lang="nb-NO" dirty="0">
              <a:cs typeface="Calibri" panose="020F0502020204030204"/>
            </a:endParaRPr>
          </a:p>
          <a:p>
            <a:endParaRPr lang="nb-NO" dirty="0">
              <a:cs typeface="Calibri" panose="020F0502020204030204"/>
            </a:endParaRPr>
          </a:p>
        </p:txBody>
      </p:sp>
      <p:sp>
        <p:nvSpPr>
          <p:cNvPr id="4" name="Plassholder for lysbildenummer 3"/>
          <p:cNvSpPr>
            <a:spLocks noGrp="1"/>
          </p:cNvSpPr>
          <p:nvPr>
            <p:ph type="sldNum" sz="quarter" idx="5"/>
          </p:nvPr>
        </p:nvSpPr>
        <p:spPr/>
        <p:txBody>
          <a:bodyPr/>
          <a:lstStyle/>
          <a:p>
            <a:fld id="{19D63118-4A1B-4D68-B8D7-C0E4FB6F72D7}" type="slidenum">
              <a:rPr lang="nb-NO" smtClean="0"/>
              <a:t>6</a:t>
            </a:fld>
            <a:endParaRPr lang="nb-NO"/>
          </a:p>
        </p:txBody>
      </p:sp>
    </p:spTree>
    <p:extLst>
      <p:ext uri="{BB962C8B-B14F-4D97-AF65-F5344CB8AC3E}">
        <p14:creationId xmlns:p14="http://schemas.microsoft.com/office/powerpoint/2010/main" val="28891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9D63118-4A1B-4D68-B8D7-C0E4FB6F72D7}" type="slidenum">
              <a:rPr lang="nb-NO" smtClean="0"/>
              <a:t>22</a:t>
            </a:fld>
            <a:endParaRPr lang="nb-NO"/>
          </a:p>
        </p:txBody>
      </p:sp>
    </p:spTree>
    <p:extLst>
      <p:ext uri="{BB962C8B-B14F-4D97-AF65-F5344CB8AC3E}">
        <p14:creationId xmlns:p14="http://schemas.microsoft.com/office/powerpoint/2010/main" val="3351293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30" y="2513397"/>
            <a:ext cx="5736770"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endParaRPr lang="nb-NO" dirty="0"/>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dirty="0"/>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dirty="0">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dirty="0">
                <a:solidFill>
                  <a:schemeClr val="lt1"/>
                </a:solidFill>
                <a:latin typeface="+mj-lt"/>
              </a:rPr>
              <a:t>viken.no</a:t>
            </a:r>
          </a:p>
        </p:txBody>
      </p:sp>
      <p:sp>
        <p:nvSpPr>
          <p:cNvPr id="18" name="Plassholder for dato 3">
            <a:extLst>
              <a:ext uri="{FF2B5EF4-FFF2-40B4-BE49-F238E27FC236}">
                <a16:creationId xmlns:a16="http://schemas.microsoft.com/office/drawing/2014/main" id="{3152A350-489F-4862-8F54-71BDAE4F6405}"/>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23.06.2020</a:t>
            </a:fld>
            <a:endParaRPr lang="nb-NO"/>
          </a:p>
        </p:txBody>
      </p:sp>
      <p:sp>
        <p:nvSpPr>
          <p:cNvPr id="19" name="Plassholder for bunntekst 4">
            <a:extLst>
              <a:ext uri="{FF2B5EF4-FFF2-40B4-BE49-F238E27FC236}">
                <a16:creationId xmlns:a16="http://schemas.microsoft.com/office/drawing/2014/main" id="{FEF2B48C-81A4-4001-B469-8F8419D63297}"/>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20" name="Plassholder for lysbildenummer 5">
            <a:extLst>
              <a:ext uri="{FF2B5EF4-FFF2-40B4-BE49-F238E27FC236}">
                <a16:creationId xmlns:a16="http://schemas.microsoft.com/office/drawing/2014/main" id="{18BF42A2-AF0C-44F9-9BA2-94A441153EA9}"/>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Tree>
    <p:extLst>
      <p:ext uri="{BB962C8B-B14F-4D97-AF65-F5344CB8AC3E}">
        <p14:creationId xmlns:p14="http://schemas.microsoft.com/office/powerpoint/2010/main" val="176083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e med tekst #2 (blå)">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690342"/>
            <a:ext cx="5818500" cy="634789"/>
          </a:xfrm>
        </p:spPr>
        <p:txBody>
          <a:bodyPr lIns="0" tIns="0" rIns="0" bIns="0"/>
          <a:lstStyle>
            <a:lvl1pPr>
              <a:defRPr>
                <a:solidFill>
                  <a:schemeClr val="lt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1077435" y="2304700"/>
            <a:ext cx="5818500" cy="3148517"/>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5818500" cy="461665"/>
          </a:xfrm>
        </p:spPr>
        <p:txBody>
          <a:bodyPr>
            <a:no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bilde 9">
            <a:extLst>
              <a:ext uri="{FF2B5EF4-FFF2-40B4-BE49-F238E27FC236}">
                <a16:creationId xmlns:a16="http://schemas.microsoft.com/office/drawing/2014/main" id="{173D174E-23C5-4E0E-A66C-80E38B127874}"/>
              </a:ext>
            </a:extLst>
          </p:cNvPr>
          <p:cNvSpPr>
            <a:spLocks noGrp="1"/>
          </p:cNvSpPr>
          <p:nvPr>
            <p:ph type="pic" sz="quarter" idx="14"/>
          </p:nvPr>
        </p:nvSpPr>
        <p:spPr>
          <a:xfrm>
            <a:off x="7652733" y="0"/>
            <a:ext cx="4539267" cy="6858000"/>
          </a:xfrm>
          <a:solidFill>
            <a:schemeClr val="tx1">
              <a:lumMod val="85000"/>
            </a:schemeClr>
          </a:solidFill>
        </p:spPr>
        <p:txBody>
          <a:bodyPr/>
          <a:lstStyle/>
          <a:p>
            <a:r>
              <a:rPr lang="nb-NO"/>
              <a:t>Klikk på ikonet for å legge til et bilde</a:t>
            </a:r>
          </a:p>
        </p:txBody>
      </p:sp>
      <p:sp>
        <p:nvSpPr>
          <p:cNvPr id="11" name="Plassholder for dato 3">
            <a:extLst>
              <a:ext uri="{FF2B5EF4-FFF2-40B4-BE49-F238E27FC236}">
                <a16:creationId xmlns:a16="http://schemas.microsoft.com/office/drawing/2014/main" id="{F3228187-17A7-4941-93A3-7BAA15C59C58}"/>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2" name="Plassholder for bunntekst 4">
            <a:extLst>
              <a:ext uri="{FF2B5EF4-FFF2-40B4-BE49-F238E27FC236}">
                <a16:creationId xmlns:a16="http://schemas.microsoft.com/office/drawing/2014/main" id="{FE5B00C6-FA51-48B4-A05D-AA95E5B7C63A}"/>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3" name="Grafikk 12">
            <a:extLst>
              <a:ext uri="{FF2B5EF4-FFF2-40B4-BE49-F238E27FC236}">
                <a16:creationId xmlns:a16="http://schemas.microsoft.com/office/drawing/2014/main" id="{2E3FF2EB-7133-49A0-AC21-D171C5BDDD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336434929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tat (blå)">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727177"/>
            <a:ext cx="5818500" cy="403957"/>
          </a:xfrm>
        </p:spPr>
        <p:txBody>
          <a:bodyPr lIns="0" tIns="0" rIns="0" bIns="0">
            <a:spAutoFit/>
          </a:bodyPr>
          <a:lstStyle>
            <a:lvl1pPr>
              <a:defRPr sz="2625">
                <a:solidFill>
                  <a:schemeClr val="lt1"/>
                </a:solidFill>
              </a:defRPr>
            </a:lvl1pPr>
          </a:lstStyle>
          <a:p>
            <a:r>
              <a:rPr lang="nb-NO"/>
              <a:t>Klikk for å redigere tittelstil</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5818500" cy="288540"/>
          </a:xfrm>
        </p:spPr>
        <p:txBody>
          <a:bodyPr>
            <a:spAutoFit/>
          </a:bodyPr>
          <a:lstStyle>
            <a:lvl1pPr marL="0" indent="0">
              <a:lnSpc>
                <a:spcPct val="100000"/>
              </a:lnSpc>
              <a:spcAft>
                <a:spcPts val="0"/>
              </a:spcAft>
              <a:buNone/>
              <a:defRPr sz="1875">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bilde 9">
            <a:extLst>
              <a:ext uri="{FF2B5EF4-FFF2-40B4-BE49-F238E27FC236}">
                <a16:creationId xmlns:a16="http://schemas.microsoft.com/office/drawing/2014/main" id="{173D174E-23C5-4E0E-A66C-80E38B127874}"/>
              </a:ext>
            </a:extLst>
          </p:cNvPr>
          <p:cNvSpPr>
            <a:spLocks noGrp="1"/>
          </p:cNvSpPr>
          <p:nvPr>
            <p:ph type="pic" sz="quarter" idx="14"/>
          </p:nvPr>
        </p:nvSpPr>
        <p:spPr>
          <a:xfrm>
            <a:off x="7652733" y="0"/>
            <a:ext cx="4539267" cy="6858000"/>
          </a:xfrm>
          <a:solidFill>
            <a:schemeClr val="bg1">
              <a:lumMod val="85000"/>
            </a:schemeClr>
          </a:solidFill>
        </p:spPr>
        <p:txBody>
          <a:bodyPr/>
          <a:lstStyle/>
          <a:p>
            <a:r>
              <a:rPr lang="nb-NO"/>
              <a:t>Klikk på ikonet for å legge til et bilde</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5818500"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lt1"/>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dirty="0"/>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5818500" cy="230832"/>
          </a:xfrm>
        </p:spPr>
        <p:txBody>
          <a:bodyPr>
            <a:spAutoFit/>
          </a:bodyPr>
          <a:lstStyle>
            <a:lvl1pPr marL="0" indent="0">
              <a:lnSpc>
                <a:spcPct val="100000"/>
              </a:lnSpc>
              <a:spcAft>
                <a:spcPts val="0"/>
              </a:spcAft>
              <a:buNone/>
              <a:defRPr sz="1500" b="0">
                <a:solidFill>
                  <a:schemeClr val="lt1"/>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dirty="0"/>
              <a:t>Fornavn Etternavn, stilling</a:t>
            </a:r>
          </a:p>
        </p:txBody>
      </p:sp>
      <p:sp>
        <p:nvSpPr>
          <p:cNvPr id="19" name="Plassholder for dato 3">
            <a:extLst>
              <a:ext uri="{FF2B5EF4-FFF2-40B4-BE49-F238E27FC236}">
                <a16:creationId xmlns:a16="http://schemas.microsoft.com/office/drawing/2014/main" id="{C124B09E-8322-4EA5-B639-F0ADA9339975}"/>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20" name="Plassholder for bunntekst 4">
            <a:extLst>
              <a:ext uri="{FF2B5EF4-FFF2-40B4-BE49-F238E27FC236}">
                <a16:creationId xmlns:a16="http://schemas.microsoft.com/office/drawing/2014/main" id="{F0C355EC-4F90-4F0E-98A3-8A6B999EE6B3}"/>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1" name="Grafikk 10">
            <a:extLst>
              <a:ext uri="{FF2B5EF4-FFF2-40B4-BE49-F238E27FC236}">
                <a16:creationId xmlns:a16="http://schemas.microsoft.com/office/drawing/2014/main" id="{AADD258E-E845-48D6-A465-DA3B9900B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9594830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ngre sitat (blå)">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4" y="727177"/>
            <a:ext cx="8395178" cy="403957"/>
          </a:xfrm>
        </p:spPr>
        <p:txBody>
          <a:bodyPr wrap="square" lIns="0" tIns="0" rIns="0" bIns="0">
            <a:noAutofit/>
          </a:bodyPr>
          <a:lstStyle>
            <a:lvl1pPr>
              <a:defRPr sz="2625">
                <a:solidFill>
                  <a:schemeClr val="lt1"/>
                </a:solidFill>
              </a:defRPr>
            </a:lvl1pPr>
          </a:lstStyle>
          <a:p>
            <a:r>
              <a:rPr lang="nb-NO"/>
              <a:t>Klikk for å redigere tittelstil</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8395178" cy="288540"/>
          </a:xfrm>
        </p:spPr>
        <p:txBody>
          <a:bodyPr wrap="square">
            <a:noAutofit/>
          </a:bodyPr>
          <a:lstStyle>
            <a:lvl1pPr marL="0" indent="0">
              <a:lnSpc>
                <a:spcPct val="100000"/>
              </a:lnSpc>
              <a:spcAft>
                <a:spcPts val="0"/>
              </a:spcAft>
              <a:buNone/>
              <a:defRPr sz="1875">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8395178"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lt1"/>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dirty="0"/>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8395178" cy="230832"/>
          </a:xfrm>
        </p:spPr>
        <p:txBody>
          <a:bodyPr wrap="square">
            <a:spAutoFit/>
          </a:bodyPr>
          <a:lstStyle>
            <a:lvl1pPr marL="0" indent="0">
              <a:lnSpc>
                <a:spcPct val="100000"/>
              </a:lnSpc>
              <a:spcAft>
                <a:spcPts val="0"/>
              </a:spcAft>
              <a:buNone/>
              <a:defRPr sz="1500" b="0">
                <a:solidFill>
                  <a:schemeClr val="lt1"/>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dirty="0"/>
              <a:t>Fornavn Etternavn, stilling</a:t>
            </a:r>
          </a:p>
        </p:txBody>
      </p:sp>
      <p:sp>
        <p:nvSpPr>
          <p:cNvPr id="11" name="Plassholder for dato 3">
            <a:extLst>
              <a:ext uri="{FF2B5EF4-FFF2-40B4-BE49-F238E27FC236}">
                <a16:creationId xmlns:a16="http://schemas.microsoft.com/office/drawing/2014/main" id="{640D122A-A039-4ED7-963F-52B27DE1AA86}"/>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2" name="Plassholder for bunntekst 4">
            <a:extLst>
              <a:ext uri="{FF2B5EF4-FFF2-40B4-BE49-F238E27FC236}">
                <a16:creationId xmlns:a16="http://schemas.microsoft.com/office/drawing/2014/main" id="{D520E27B-D7B5-4C56-A0CB-F9554FB09048}"/>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0" name="Grafikk 9">
            <a:extLst>
              <a:ext uri="{FF2B5EF4-FFF2-40B4-BE49-F238E27FC236}">
                <a16:creationId xmlns:a16="http://schemas.microsoft.com/office/drawing/2014/main" id="{DA77C360-8BA7-453E-8769-F716E4CCF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31430183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ngre sitat">
    <p:bg>
      <p:bgRef idx="1001">
        <a:schemeClr val="bg1"/>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4" y="727177"/>
            <a:ext cx="8395178" cy="403957"/>
          </a:xfrm>
        </p:spPr>
        <p:txBody>
          <a:bodyPr wrap="square" lIns="0" tIns="0" rIns="0" bIns="0">
            <a:noAutofit/>
          </a:bodyPr>
          <a:lstStyle>
            <a:lvl1pPr>
              <a:defRPr sz="2625">
                <a:solidFill>
                  <a:schemeClr val="dk2"/>
                </a:solidFill>
              </a:defRPr>
            </a:lvl1pPr>
          </a:lstStyle>
          <a:p>
            <a:r>
              <a:rPr lang="nb-NO"/>
              <a:t>Klikk for å redigere tittelstil</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dk2"/>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155291"/>
            <a:ext cx="8395178" cy="288540"/>
          </a:xfrm>
        </p:spPr>
        <p:txBody>
          <a:bodyPr wrap="square">
            <a:noAutofit/>
          </a:bodyPr>
          <a:lstStyle>
            <a:lvl1pPr marL="0" indent="0">
              <a:lnSpc>
                <a:spcPct val="100000"/>
              </a:lnSpc>
              <a:spcAft>
                <a:spcPts val="0"/>
              </a:spcAft>
              <a:buNone/>
              <a:defRPr sz="1875">
                <a:solidFill>
                  <a:schemeClr val="dk2"/>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7" name="Plassholder for tekst 6">
            <a:extLst>
              <a:ext uri="{FF2B5EF4-FFF2-40B4-BE49-F238E27FC236}">
                <a16:creationId xmlns:a16="http://schemas.microsoft.com/office/drawing/2014/main" id="{B2C04A90-2F2C-406F-8814-1DF977BE192B}"/>
              </a:ext>
            </a:extLst>
          </p:cNvPr>
          <p:cNvSpPr>
            <a:spLocks noGrp="1"/>
          </p:cNvSpPr>
          <p:nvPr>
            <p:ph type="body" sz="quarter" idx="15" hasCustomPrompt="1"/>
          </p:nvPr>
        </p:nvSpPr>
        <p:spPr>
          <a:xfrm>
            <a:off x="1077435" y="2107834"/>
            <a:ext cx="8395178" cy="2304138"/>
          </a:xfrm>
          <a:prstGeom prst="rect">
            <a:avLst/>
          </a:prstGeom>
        </p:spPr>
        <p:txBody>
          <a:bodyPr lIns="0" tIns="0" rIns="0" bIns="0" anchor="b"/>
          <a:lstStyle>
            <a:lvl1pPr marL="0" indent="0" algn="l">
              <a:lnSpc>
                <a:spcPct val="90000"/>
              </a:lnSpc>
              <a:spcBef>
                <a:spcPts val="0"/>
              </a:spcBef>
              <a:spcAft>
                <a:spcPts val="956"/>
              </a:spcAft>
              <a:buClrTx/>
              <a:buFont typeface="Arial" panose="020B0604020202020204" pitchFamily="34" charset="0"/>
              <a:buNone/>
              <a:defRPr sz="3000" b="0" i="1" u="none" cap="none">
                <a:solidFill>
                  <a:schemeClr val="dk2"/>
                </a:solidFill>
                <a:latin typeface="+mn-lt"/>
              </a:defRPr>
            </a:lvl1pPr>
            <a:lvl2pPr marL="235744" indent="0" algn="l">
              <a:lnSpc>
                <a:spcPct val="110000"/>
              </a:lnSpc>
              <a:spcBef>
                <a:spcPts val="0"/>
              </a:spcBef>
              <a:spcAft>
                <a:spcPts val="750"/>
              </a:spcAft>
              <a:buClrTx/>
              <a:buFont typeface="Calibri Light" panose="020F0302020204030204" pitchFamily="34" charset="0"/>
              <a:buNone/>
              <a:defRPr sz="1875" b="0" i="0" u="none" cap="none">
                <a:solidFill>
                  <a:schemeClr val="lt1"/>
                </a:solidFill>
                <a:latin typeface="+mn-lt"/>
              </a:defRPr>
            </a:lvl2pPr>
            <a:lvl3pPr marL="1007269" indent="-182166"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3pPr>
            <a:lvl4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4pPr>
            <a:lvl5pPr marL="1007100" indent="-182250" algn="l">
              <a:lnSpc>
                <a:spcPct val="110000"/>
              </a:lnSpc>
              <a:spcBef>
                <a:spcPts val="0"/>
              </a:spcBef>
              <a:spcAft>
                <a:spcPts val="544"/>
              </a:spcAft>
              <a:buClrTx/>
              <a:buFont typeface="Calibri Light" panose="020F0302020204030204" pitchFamily="34" charset="0"/>
              <a:buChar char="▪"/>
              <a:defRPr sz="1875" b="0" i="0" u="none" cap="none">
                <a:solidFill>
                  <a:schemeClr val="lt1"/>
                </a:solidFill>
                <a:latin typeface="+mn-lt"/>
              </a:defRPr>
            </a:lvl5pPr>
          </a:lstStyle>
          <a:p>
            <a:pPr lvl="0"/>
            <a:r>
              <a:rPr lang="nb-NO" dirty="0"/>
              <a:t>«Sitat»</a:t>
            </a:r>
          </a:p>
        </p:txBody>
      </p:sp>
      <p:sp>
        <p:nvSpPr>
          <p:cNvPr id="17" name="Plassholder for tekst 7">
            <a:extLst>
              <a:ext uri="{FF2B5EF4-FFF2-40B4-BE49-F238E27FC236}">
                <a16:creationId xmlns:a16="http://schemas.microsoft.com/office/drawing/2014/main" id="{BEC32CE5-95BD-4C13-8B32-C193E80B155E}"/>
              </a:ext>
            </a:extLst>
          </p:cNvPr>
          <p:cNvSpPr>
            <a:spLocks noGrp="1"/>
          </p:cNvSpPr>
          <p:nvPr>
            <p:ph type="body" sz="quarter" idx="16" hasCustomPrompt="1"/>
          </p:nvPr>
        </p:nvSpPr>
        <p:spPr>
          <a:xfrm>
            <a:off x="1077435" y="4578276"/>
            <a:ext cx="8395178" cy="230832"/>
          </a:xfrm>
        </p:spPr>
        <p:txBody>
          <a:bodyPr wrap="square">
            <a:spAutoFit/>
          </a:bodyPr>
          <a:lstStyle>
            <a:lvl1pPr marL="0" indent="0">
              <a:lnSpc>
                <a:spcPct val="100000"/>
              </a:lnSpc>
              <a:spcAft>
                <a:spcPts val="0"/>
              </a:spcAft>
              <a:buNone/>
              <a:defRPr sz="1500" b="0">
                <a:solidFill>
                  <a:schemeClr val="dk2"/>
                </a:solidFill>
                <a:latin typeface="+mj-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dirty="0"/>
              <a:t>Fornavn Etternavn, stilling</a:t>
            </a:r>
          </a:p>
        </p:txBody>
      </p:sp>
      <p:sp>
        <p:nvSpPr>
          <p:cNvPr id="10" name="Plassholder for dato 3">
            <a:extLst>
              <a:ext uri="{FF2B5EF4-FFF2-40B4-BE49-F238E27FC236}">
                <a16:creationId xmlns:a16="http://schemas.microsoft.com/office/drawing/2014/main" id="{CE10B104-F501-46BD-B18A-5EA9D6724EAF}"/>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1" name="Plassholder for bunntekst 4">
            <a:extLst>
              <a:ext uri="{FF2B5EF4-FFF2-40B4-BE49-F238E27FC236}">
                <a16:creationId xmlns:a16="http://schemas.microsoft.com/office/drawing/2014/main" id="{9FAE5EF2-D058-4AF3-8175-0E684BD13E04}"/>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2" name="Grafikk 11">
            <a:extLst>
              <a:ext uri="{FF2B5EF4-FFF2-40B4-BE49-F238E27FC236}">
                <a16:creationId xmlns:a16="http://schemas.microsoft.com/office/drawing/2014/main" id="{E705B453-C832-4698-9F2E-14171BAC2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1989265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Kapittelside">
    <p:bg>
      <p:bgRef idx="1001">
        <a:schemeClr val="bg2"/>
      </p:bgRef>
    </p:bg>
    <p:spTree>
      <p:nvGrpSpPr>
        <p:cNvPr id="1" name=""/>
        <p:cNvGrpSpPr/>
        <p:nvPr/>
      </p:nvGrpSpPr>
      <p:grpSpPr>
        <a:xfrm>
          <a:off x="0" y="0"/>
          <a:ext cx="0" cy="0"/>
          <a:chOff x="0" y="0"/>
          <a:chExt cx="0" cy="0"/>
        </a:xfrm>
      </p:grpSpPr>
      <p:pic>
        <p:nvPicPr>
          <p:cNvPr id="7" name="Bilde 6" descr="Et bilde som inneholder lys&#10;&#10;Automatisk generert beskrivelse">
            <a:extLst>
              <a:ext uri="{FF2B5EF4-FFF2-40B4-BE49-F238E27FC236}">
                <a16:creationId xmlns:a16="http://schemas.microsoft.com/office/drawing/2014/main" id="{5771A827-240E-48C8-ABCC-0B4E3E05D93C}"/>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12588D3B-0759-4C2D-8879-5183A2958A3D}"/>
              </a:ext>
            </a:extLst>
          </p:cNvPr>
          <p:cNvSpPr>
            <a:spLocks noGrp="1"/>
          </p:cNvSpPr>
          <p:nvPr>
            <p:ph type="title"/>
          </p:nvPr>
        </p:nvSpPr>
        <p:spPr>
          <a:xfrm>
            <a:off x="1038280" y="2752664"/>
            <a:ext cx="6076895" cy="1384995"/>
          </a:xfrm>
        </p:spPr>
        <p:txBody>
          <a:bodyPr wrap="square" lIns="0" tIns="0" rIns="0" bIns="0" anchor="t">
            <a:noAutofit/>
          </a:bodyPr>
          <a:lstStyle>
            <a:lvl1pPr>
              <a:defRPr sz="4500">
                <a:solidFill>
                  <a:schemeClr val="lt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B3696035-C63F-45EC-B15A-768626EEEAD4}"/>
              </a:ext>
            </a:extLst>
          </p:cNvPr>
          <p:cNvSpPr>
            <a:spLocks noGrp="1"/>
          </p:cNvSpPr>
          <p:nvPr>
            <p:ph type="body" idx="1"/>
          </p:nvPr>
        </p:nvSpPr>
        <p:spPr>
          <a:xfrm>
            <a:off x="1038280" y="4057937"/>
            <a:ext cx="6076895" cy="542745"/>
          </a:xfrm>
        </p:spPr>
        <p:txBody>
          <a:bodyPr wrap="square" lIns="0" tIns="0" rIns="0" bIns="0">
            <a:noAutofit/>
          </a:bodyPr>
          <a:lstStyle>
            <a:lvl1pPr marL="0" indent="0">
              <a:buNone/>
              <a:defRPr sz="3375">
                <a:solidFill>
                  <a:schemeClr val="lt1"/>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nb-NO"/>
              <a:t>Klikk for å redigere tekststiler i malen</a:t>
            </a:r>
          </a:p>
        </p:txBody>
      </p:sp>
      <p:sp>
        <p:nvSpPr>
          <p:cNvPr id="6" name="Plassholder for lysbildenummer 5">
            <a:extLst>
              <a:ext uri="{FF2B5EF4-FFF2-40B4-BE49-F238E27FC236}">
                <a16:creationId xmlns:a16="http://schemas.microsoft.com/office/drawing/2014/main" id="{E6811D83-B066-482C-A3A2-9B02539BE12B}"/>
              </a:ext>
            </a:extLst>
          </p:cNvPr>
          <p:cNvSpPr>
            <a:spLocks noGrp="1"/>
          </p:cNvSpPr>
          <p:nvPr>
            <p:ph type="sldNum" sz="quarter" idx="12"/>
          </p:nvPr>
        </p:nvSpPr>
        <p:spPr/>
        <p:txBody>
          <a:bodyPr lIns="0" tIns="0" rIns="0" bIns="0"/>
          <a:lstStyle>
            <a:lvl1pPr>
              <a:defRPr>
                <a:solidFill>
                  <a:schemeClr val="lt1"/>
                </a:solidFill>
              </a:defRPr>
            </a:lvl1pPr>
          </a:lstStyle>
          <a:p>
            <a:r>
              <a:rPr lang="nb-NO" dirty="0"/>
              <a:t>Side </a:t>
            </a:r>
            <a:fld id="{FBDFE5B2-30AA-4B07-A289-8689B0294A66}" type="slidenum">
              <a:rPr lang="nb-NO" smtClean="0"/>
              <a:pPr/>
              <a:t>‹#›</a:t>
            </a:fld>
            <a:endParaRPr lang="nb-NO" dirty="0"/>
          </a:p>
        </p:txBody>
      </p:sp>
      <p:sp>
        <p:nvSpPr>
          <p:cNvPr id="11" name="Plassholder for dato 3">
            <a:extLst>
              <a:ext uri="{FF2B5EF4-FFF2-40B4-BE49-F238E27FC236}">
                <a16:creationId xmlns:a16="http://schemas.microsoft.com/office/drawing/2014/main" id="{C717830C-6466-4767-9CEE-20D095187D2D}"/>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2" name="Plassholder for bunntekst 4">
            <a:extLst>
              <a:ext uri="{FF2B5EF4-FFF2-40B4-BE49-F238E27FC236}">
                <a16:creationId xmlns:a16="http://schemas.microsoft.com/office/drawing/2014/main" id="{4D9DE646-C5FD-4BDA-AC35-07DABE813F98}"/>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9" name="Grafikk 8">
            <a:extLst>
              <a:ext uri="{FF2B5EF4-FFF2-40B4-BE49-F238E27FC236}">
                <a16:creationId xmlns:a16="http://schemas.microsoft.com/office/drawing/2014/main" id="{D5FD8E8E-714A-468F-A315-D77D298796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0587505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48603A-260B-42FD-824D-988DE5C169E2}"/>
              </a:ext>
            </a:extLst>
          </p:cNvPr>
          <p:cNvSpPr>
            <a:spLocks noGrp="1"/>
          </p:cNvSpPr>
          <p:nvPr>
            <p:ph type="title"/>
          </p:nvPr>
        </p:nvSpPr>
        <p:spPr/>
        <p:txBody>
          <a:bodyPr lIns="0" tIns="0" rIns="0" bIns="0"/>
          <a:lstStyle/>
          <a:p>
            <a:r>
              <a:rPr lang="nb-NO"/>
              <a:t>Klikk for å redigere tittelstil</a:t>
            </a:r>
          </a:p>
        </p:txBody>
      </p:sp>
      <p:sp>
        <p:nvSpPr>
          <p:cNvPr id="5" name="Plassholder for lysbildenummer 4">
            <a:extLst>
              <a:ext uri="{FF2B5EF4-FFF2-40B4-BE49-F238E27FC236}">
                <a16:creationId xmlns:a16="http://schemas.microsoft.com/office/drawing/2014/main" id="{8B337642-1948-41FB-9711-2F5D471022C5}"/>
              </a:ext>
            </a:extLst>
          </p:cNvPr>
          <p:cNvSpPr>
            <a:spLocks noGrp="1"/>
          </p:cNvSpPr>
          <p:nvPr>
            <p:ph type="sldNum" sz="quarter" idx="12"/>
          </p:nvPr>
        </p:nvSpPr>
        <p:spPr/>
        <p:txBody>
          <a:bodyPr lIns="0" tIns="0" rIns="0" bIns="0"/>
          <a:lstStyle/>
          <a:p>
            <a:r>
              <a:rPr lang="nb-NO" dirty="0"/>
              <a:t>Side </a:t>
            </a:r>
            <a:fld id="{FBDFE5B2-30AA-4B07-A289-8689B0294A66}" type="slidenum">
              <a:rPr lang="nb-NO" smtClean="0"/>
              <a:pPr/>
              <a:t>‹#›</a:t>
            </a:fld>
            <a:endParaRPr lang="nb-NO" dirty="0"/>
          </a:p>
        </p:txBody>
      </p:sp>
      <p:sp>
        <p:nvSpPr>
          <p:cNvPr id="6" name="Plassholder for dato 3">
            <a:extLst>
              <a:ext uri="{FF2B5EF4-FFF2-40B4-BE49-F238E27FC236}">
                <a16:creationId xmlns:a16="http://schemas.microsoft.com/office/drawing/2014/main" id="{81C2033B-513E-494D-BAFB-F4F8B80FD866}"/>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7" name="Plassholder for bunntekst 4">
            <a:extLst>
              <a:ext uri="{FF2B5EF4-FFF2-40B4-BE49-F238E27FC236}">
                <a16:creationId xmlns:a16="http://schemas.microsoft.com/office/drawing/2014/main" id="{C61CE774-2C85-48B0-B7AE-B602C59A3C86}"/>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2735207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ADADD818-317C-4CA1-933B-3FFCA809867C}"/>
              </a:ext>
            </a:extLst>
          </p:cNvPr>
          <p:cNvSpPr>
            <a:spLocks noGrp="1"/>
          </p:cNvSpPr>
          <p:nvPr>
            <p:ph type="sldNum" sz="quarter" idx="12"/>
          </p:nvPr>
        </p:nvSpPr>
        <p:spPr/>
        <p:txBody>
          <a:bodyPr lIns="0" tIns="0" rIns="0" bIns="0"/>
          <a:lstStyle/>
          <a:p>
            <a:r>
              <a:rPr lang="nb-NO" dirty="0"/>
              <a:t>Side </a:t>
            </a:r>
            <a:fld id="{FBDFE5B2-30AA-4B07-A289-8689B0294A66}" type="slidenum">
              <a:rPr lang="nb-NO" smtClean="0"/>
              <a:pPr/>
              <a:t>‹#›</a:t>
            </a:fld>
            <a:endParaRPr lang="nb-NO" dirty="0"/>
          </a:p>
        </p:txBody>
      </p:sp>
      <p:sp>
        <p:nvSpPr>
          <p:cNvPr id="5" name="Plassholder for dato 3">
            <a:extLst>
              <a:ext uri="{FF2B5EF4-FFF2-40B4-BE49-F238E27FC236}">
                <a16:creationId xmlns:a16="http://schemas.microsoft.com/office/drawing/2014/main" id="{9F37F354-D523-4744-9DD7-5A2118C13EFC}"/>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6" name="Plassholder for bunntekst 4">
            <a:extLst>
              <a:ext uri="{FF2B5EF4-FFF2-40B4-BE49-F238E27FC236}">
                <a16:creationId xmlns:a16="http://schemas.microsoft.com/office/drawing/2014/main" id="{7C2DEDDC-50A2-4261-9169-908237416325}"/>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399273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hasCustomPrompt="1"/>
          </p:nvPr>
        </p:nvSpPr>
        <p:spPr>
          <a:xfrm>
            <a:off x="1045030" y="2992001"/>
            <a:ext cx="5736770" cy="1269578"/>
          </a:xfrm>
        </p:spPr>
        <p:txBody>
          <a:bodyPr lIns="0" tIns="0" rIns="0" bIns="0" anchor="t">
            <a:spAutoFit/>
          </a:bodyPr>
          <a:lstStyle>
            <a:lvl1pPr algn="l">
              <a:lnSpc>
                <a:spcPct val="100000"/>
              </a:lnSpc>
              <a:defRPr sz="8250">
                <a:solidFill>
                  <a:schemeClr val="lt1"/>
                </a:solidFill>
                <a:latin typeface="+mn-lt"/>
              </a:defRPr>
            </a:lvl1pPr>
          </a:lstStyle>
          <a:p>
            <a:r>
              <a:rPr lang="nb-NO" dirty="0"/>
              <a:t>Avslutning</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dirty="0">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dirty="0">
                <a:solidFill>
                  <a:schemeClr val="lt1"/>
                </a:solidFill>
                <a:latin typeface="+mj-lt"/>
              </a:rPr>
              <a:t>viken.no</a:t>
            </a:r>
          </a:p>
        </p:txBody>
      </p:sp>
      <p:sp>
        <p:nvSpPr>
          <p:cNvPr id="14" name="Plassholder for dato 3">
            <a:extLst>
              <a:ext uri="{FF2B5EF4-FFF2-40B4-BE49-F238E27FC236}">
                <a16:creationId xmlns:a16="http://schemas.microsoft.com/office/drawing/2014/main" id="{ED8935C5-843E-4C46-8DC9-D1E23375226E}"/>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23.06.2020</a:t>
            </a:fld>
            <a:endParaRPr lang="nb-NO"/>
          </a:p>
        </p:txBody>
      </p:sp>
      <p:sp>
        <p:nvSpPr>
          <p:cNvPr id="17" name="Plassholder for bunntekst 4">
            <a:extLst>
              <a:ext uri="{FF2B5EF4-FFF2-40B4-BE49-F238E27FC236}">
                <a16:creationId xmlns:a16="http://schemas.microsoft.com/office/drawing/2014/main" id="{2D2F0BF3-BE6D-4B80-BA41-C2FBF43789BD}"/>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18" name="Plassholder for lysbildenummer 5">
            <a:extLst>
              <a:ext uri="{FF2B5EF4-FFF2-40B4-BE49-F238E27FC236}">
                <a16:creationId xmlns:a16="http://schemas.microsoft.com/office/drawing/2014/main" id="{98485F1A-EDC7-4955-99D0-A8F85021B795}"/>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pic>
        <p:nvPicPr>
          <p:cNvPr id="19" name="Grafikk 18">
            <a:extLst>
              <a:ext uri="{FF2B5EF4-FFF2-40B4-BE49-F238E27FC236}">
                <a16:creationId xmlns:a16="http://schemas.microsoft.com/office/drawing/2014/main" id="{33EBA9B3-0312-49E6-83AD-134432FF45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8"/>
            <a:ext cx="2050650" cy="606747"/>
          </a:xfrm>
          <a:prstGeom prst="rect">
            <a:avLst/>
          </a:prstGeom>
        </p:spPr>
      </p:pic>
    </p:spTree>
    <p:extLst>
      <p:ext uri="{BB962C8B-B14F-4D97-AF65-F5344CB8AC3E}">
        <p14:creationId xmlns:p14="http://schemas.microsoft.com/office/powerpoint/2010/main" val="346692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2A85A0A-31D7-41B2-BF5A-233DD0579EAA}"/>
              </a:ext>
            </a:extLst>
          </p:cNvPr>
          <p:cNvSpPr>
            <a:spLocks noGrp="1"/>
          </p:cNvSpPr>
          <p:nvPr>
            <p:ph idx="1"/>
          </p:nvPr>
        </p:nvSpPr>
        <p:spPr>
          <a:xfrm>
            <a:off x="838200" y="2290820"/>
            <a:ext cx="10515600" cy="406553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5E9A19-9C2E-4BB6-82D3-15B1AA41A76A}"/>
              </a:ext>
            </a:extLst>
          </p:cNvPr>
          <p:cNvSpPr>
            <a:spLocks noGrp="1"/>
          </p:cNvSpPr>
          <p:nvPr>
            <p:ph type="dt" sz="half" idx="10"/>
          </p:nvPr>
        </p:nvSpPr>
        <p:spPr/>
        <p:txBody>
          <a:bodyPr/>
          <a:lstStyle/>
          <a:p>
            <a:fld id="{24B60070-7FF2-44F4-ADF0-9C42FDEF0285}" type="datetimeFigureOut">
              <a:rPr lang="nb-NO" smtClean="0"/>
              <a:t>23.06.2020</a:t>
            </a:fld>
            <a:endParaRPr lang="nb-NO"/>
          </a:p>
        </p:txBody>
      </p:sp>
      <p:sp>
        <p:nvSpPr>
          <p:cNvPr id="5" name="Plassholder for bunntekst 4">
            <a:extLst>
              <a:ext uri="{FF2B5EF4-FFF2-40B4-BE49-F238E27FC236}">
                <a16:creationId xmlns:a16="http://schemas.microsoft.com/office/drawing/2014/main" id="{5DF53B40-41DE-482F-8EA7-F3CA60BCC72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D00DDDB-2E28-4C2C-8450-ECBB3D2CCB06}"/>
              </a:ext>
            </a:extLst>
          </p:cNvPr>
          <p:cNvSpPr>
            <a:spLocks noGrp="1"/>
          </p:cNvSpPr>
          <p:nvPr>
            <p:ph type="sldNum" sz="quarter" idx="12"/>
          </p:nvPr>
        </p:nvSpPr>
        <p:spPr/>
        <p:txBody>
          <a:bodyPr/>
          <a:lstStyle/>
          <a:p>
            <a:fld id="{464887F7-3646-46F9-AB86-1D2975DFD8BF}" type="slidenum">
              <a:rPr lang="nb-NO" smtClean="0"/>
              <a:t>‹#›</a:t>
            </a:fld>
            <a:endParaRPr lang="nb-NO"/>
          </a:p>
        </p:txBody>
      </p:sp>
      <p:sp>
        <p:nvSpPr>
          <p:cNvPr id="10" name="Plassholder for tittel 1">
            <a:extLst>
              <a:ext uri="{FF2B5EF4-FFF2-40B4-BE49-F238E27FC236}">
                <a16:creationId xmlns:a16="http://schemas.microsoft.com/office/drawing/2014/main" id="{274B8B9B-C761-4407-8001-EDC018A2BCE8}"/>
              </a:ext>
            </a:extLst>
          </p:cNvPr>
          <p:cNvSpPr>
            <a:spLocks noGrp="1"/>
          </p:cNvSpPr>
          <p:nvPr>
            <p:ph type="title"/>
          </p:nvPr>
        </p:nvSpPr>
        <p:spPr>
          <a:xfrm>
            <a:off x="838200" y="1012088"/>
            <a:ext cx="10515600" cy="1009651"/>
          </a:xfrm>
          <a:prstGeom prst="rect">
            <a:avLst/>
          </a:prstGeom>
        </p:spPr>
        <p:txBody>
          <a:bodyPr vert="horz" lIns="91440" tIns="45720" rIns="91440" bIns="45720" rtlCol="0" anchor="ctr">
            <a:normAutofit/>
          </a:bodyPr>
          <a:lstStyle/>
          <a:p>
            <a:r>
              <a:rPr lang="nb-NO"/>
              <a:t>Klikk for å redigere tittelstil</a:t>
            </a:r>
          </a:p>
        </p:txBody>
      </p:sp>
      <p:pic>
        <p:nvPicPr>
          <p:cNvPr id="7" name="Bilde 6">
            <a:extLst>
              <a:ext uri="{FF2B5EF4-FFF2-40B4-BE49-F238E27FC236}">
                <a16:creationId xmlns:a16="http://schemas.microsoft.com/office/drawing/2014/main" id="{44FFEA07-A1B8-4C97-A1E7-6E00B40A80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29490" y="256846"/>
            <a:ext cx="2557695" cy="481553"/>
          </a:xfrm>
          <a:prstGeom prst="rect">
            <a:avLst/>
          </a:prstGeom>
        </p:spPr>
      </p:pic>
    </p:spTree>
    <p:extLst>
      <p:ext uri="{BB962C8B-B14F-4D97-AF65-F5344CB8AC3E}">
        <p14:creationId xmlns:p14="http://schemas.microsoft.com/office/powerpoint/2010/main" val="3893193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7EDBB-57D9-4271-8FEB-290DBD4CB87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6B7DB13-8518-443E-82FB-BFA01061BCC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AABCA74-1310-40A0-AAC9-84AFC344399E}"/>
              </a:ext>
            </a:extLst>
          </p:cNvPr>
          <p:cNvSpPr>
            <a:spLocks noGrp="1"/>
          </p:cNvSpPr>
          <p:nvPr>
            <p:ph type="dt" sz="half" idx="10"/>
          </p:nvPr>
        </p:nvSpPr>
        <p:spPr/>
        <p:txBody>
          <a:bodyPr/>
          <a:lstStyle/>
          <a:p>
            <a:fld id="{2FD8B478-BE63-424D-8ACC-88DCF0A678E2}" type="datetimeFigureOut">
              <a:rPr lang="nb-NO" smtClean="0"/>
              <a:t>23.06.2020</a:t>
            </a:fld>
            <a:endParaRPr lang="nb-NO"/>
          </a:p>
        </p:txBody>
      </p:sp>
      <p:sp>
        <p:nvSpPr>
          <p:cNvPr id="5" name="Plassholder for bunntekst 4">
            <a:extLst>
              <a:ext uri="{FF2B5EF4-FFF2-40B4-BE49-F238E27FC236}">
                <a16:creationId xmlns:a16="http://schemas.microsoft.com/office/drawing/2014/main" id="{C7114FE4-4D2F-4798-8DFF-5523F65139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B1CC1B9-3700-4FED-AB02-910161DF989C}"/>
              </a:ext>
            </a:extLst>
          </p:cNvPr>
          <p:cNvSpPr>
            <a:spLocks noGrp="1"/>
          </p:cNvSpPr>
          <p:nvPr>
            <p:ph type="sldNum" sz="quarter" idx="12"/>
          </p:nvPr>
        </p:nvSpPr>
        <p:spPr/>
        <p:txBody>
          <a:bodyPr/>
          <a:lstStyle/>
          <a:p>
            <a:fld id="{03C0F1B3-CAD0-4E90-8C89-0E6FA318C276}" type="slidenum">
              <a:rPr lang="nb-NO" smtClean="0"/>
              <a:t>‹#›</a:t>
            </a:fld>
            <a:endParaRPr lang="nb-NO"/>
          </a:p>
        </p:txBody>
      </p:sp>
    </p:spTree>
    <p:extLst>
      <p:ext uri="{BB962C8B-B14F-4D97-AF65-F5344CB8AC3E}">
        <p14:creationId xmlns:p14="http://schemas.microsoft.com/office/powerpoint/2010/main" val="174445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kort tittel)">
    <p:bg>
      <p:bgPr>
        <a:solidFill>
          <a:schemeClr val="lt2"/>
        </a:solidFill>
        <a:effectLst/>
      </p:bgPr>
    </p:bg>
    <p:spTree>
      <p:nvGrpSpPr>
        <p:cNvPr id="1" name=""/>
        <p:cNvGrpSpPr/>
        <p:nvPr/>
      </p:nvGrpSpPr>
      <p:grpSpPr>
        <a:xfrm>
          <a:off x="0" y="0"/>
          <a:ext cx="0" cy="0"/>
          <a:chOff x="0" y="0"/>
          <a:chExt cx="0" cy="0"/>
        </a:xfrm>
      </p:grpSpPr>
      <p:pic>
        <p:nvPicPr>
          <p:cNvPr id="8" name="Bilde 7" descr="Et bilde som inneholder lys&#10;&#10;Automatisk generert beskrivelse">
            <a:extLst>
              <a:ext uri="{FF2B5EF4-FFF2-40B4-BE49-F238E27FC236}">
                <a16:creationId xmlns:a16="http://schemas.microsoft.com/office/drawing/2014/main" id="{CBE90EAD-7FC9-4480-A0E8-38F8C82D4735}"/>
              </a:ext>
            </a:extLst>
          </p:cNvPr>
          <p:cNvPicPr>
            <a:picLocks noChangeAspect="1"/>
          </p:cNvPicPr>
          <p:nvPr userDrawn="1"/>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97B1DC55-44F6-4069-AF9A-5B34877C4057}"/>
              </a:ext>
            </a:extLst>
          </p:cNvPr>
          <p:cNvSpPr>
            <a:spLocks noGrp="1"/>
          </p:cNvSpPr>
          <p:nvPr>
            <p:ph type="ctrTitle" hasCustomPrompt="1"/>
          </p:nvPr>
        </p:nvSpPr>
        <p:spPr>
          <a:xfrm>
            <a:off x="1045030" y="2437197"/>
            <a:ext cx="5736770" cy="1615827"/>
          </a:xfrm>
        </p:spPr>
        <p:txBody>
          <a:bodyPr lIns="0" tIns="0" rIns="0" bIns="0" anchor="t">
            <a:noAutofit/>
          </a:bodyPr>
          <a:lstStyle>
            <a:lvl1pPr algn="l">
              <a:lnSpc>
                <a:spcPct val="100000"/>
              </a:lnSpc>
              <a:defRPr sz="10500">
                <a:solidFill>
                  <a:schemeClr val="lt1"/>
                </a:solidFill>
              </a:defRPr>
            </a:lvl1pPr>
          </a:lstStyle>
          <a:p>
            <a:r>
              <a:rPr lang="nb-NO" dirty="0"/>
              <a:t>Kort tittel</a:t>
            </a:r>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dirty="0"/>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dirty="0">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dirty="0">
                <a:solidFill>
                  <a:schemeClr val="lt1"/>
                </a:solidFill>
                <a:latin typeface="+mj-lt"/>
              </a:rPr>
              <a:t>viken.no</a:t>
            </a:r>
          </a:p>
        </p:txBody>
      </p:sp>
      <p:sp>
        <p:nvSpPr>
          <p:cNvPr id="14" name="Plassholder for dato 3">
            <a:extLst>
              <a:ext uri="{FF2B5EF4-FFF2-40B4-BE49-F238E27FC236}">
                <a16:creationId xmlns:a16="http://schemas.microsoft.com/office/drawing/2014/main" id="{0BA62BB3-92B3-475B-BC06-D90B196945C7}"/>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23.06.2020</a:t>
            </a:fld>
            <a:endParaRPr lang="nb-NO"/>
          </a:p>
        </p:txBody>
      </p:sp>
      <p:sp>
        <p:nvSpPr>
          <p:cNvPr id="17" name="Plassholder for bunntekst 4">
            <a:extLst>
              <a:ext uri="{FF2B5EF4-FFF2-40B4-BE49-F238E27FC236}">
                <a16:creationId xmlns:a16="http://schemas.microsoft.com/office/drawing/2014/main" id="{91279D8C-2C67-4655-944A-1B3E23E019CC}"/>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18" name="Plassholder for lysbildenummer 5">
            <a:extLst>
              <a:ext uri="{FF2B5EF4-FFF2-40B4-BE49-F238E27FC236}">
                <a16:creationId xmlns:a16="http://schemas.microsoft.com/office/drawing/2014/main" id="{04C14438-9EBA-464A-9953-D7E0574655F1}"/>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
        <p:nvSpPr>
          <p:cNvPr id="11" name="Undertittel 2">
            <a:extLst>
              <a:ext uri="{FF2B5EF4-FFF2-40B4-BE49-F238E27FC236}">
                <a16:creationId xmlns:a16="http://schemas.microsoft.com/office/drawing/2014/main" id="{099D210E-CF77-49AA-BCC8-3DD1EACB88BA}"/>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58602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pil">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29" y="2513397"/>
            <a:ext cx="7914035"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29" y="3833907"/>
            <a:ext cx="7914035"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endParaRPr lang="nb-NO" dirty="0"/>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7914034" cy="346249"/>
          </a:xfrm>
        </p:spPr>
        <p:txBody>
          <a:bodyPr>
            <a:noAutofit/>
          </a:bodyPr>
          <a:lstStyle>
            <a:lvl1pPr marL="0" indent="0">
              <a:lnSpc>
                <a:spcPct val="100000"/>
              </a:lnSpc>
              <a:spcAft>
                <a:spcPts val="0"/>
              </a:spcAft>
              <a:buNone/>
              <a:defRPr>
                <a:solidFill>
                  <a:schemeClr val="lt1"/>
                </a:solidFill>
              </a:defRPr>
            </a:lvl1pPr>
          </a:lstStyle>
          <a:p>
            <a:pPr lvl="0"/>
            <a:r>
              <a:rPr lang="nb-NO" dirty="0"/>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dirty="0">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10307188" y="6114758"/>
            <a:ext cx="1478412" cy="380873"/>
          </a:xfrm>
          <a:prstGeom prst="rect">
            <a:avLst/>
          </a:prstGeom>
          <a:noFill/>
        </p:spPr>
        <p:txBody>
          <a:bodyPr wrap="square" lIns="0" rtlCol="0">
            <a:spAutoFit/>
          </a:bodyPr>
          <a:lstStyle/>
          <a:p>
            <a:r>
              <a:rPr lang="nb-NO" sz="1875" b="1" dirty="0">
                <a:solidFill>
                  <a:schemeClr val="lt1"/>
                </a:solidFill>
                <a:latin typeface="+mj-lt"/>
              </a:rPr>
              <a:t>viken.no</a:t>
            </a:r>
          </a:p>
        </p:txBody>
      </p:sp>
      <p:sp>
        <p:nvSpPr>
          <p:cNvPr id="18" name="Plassholder for dato 3">
            <a:extLst>
              <a:ext uri="{FF2B5EF4-FFF2-40B4-BE49-F238E27FC236}">
                <a16:creationId xmlns:a16="http://schemas.microsoft.com/office/drawing/2014/main" id="{3152A350-489F-4862-8F54-71BDAE4F6405}"/>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23.06.2020</a:t>
            </a:fld>
            <a:endParaRPr lang="nb-NO"/>
          </a:p>
        </p:txBody>
      </p:sp>
      <p:sp>
        <p:nvSpPr>
          <p:cNvPr id="19" name="Plassholder for bunntekst 4">
            <a:extLst>
              <a:ext uri="{FF2B5EF4-FFF2-40B4-BE49-F238E27FC236}">
                <a16:creationId xmlns:a16="http://schemas.microsoft.com/office/drawing/2014/main" id="{FEF2B48C-81A4-4001-B469-8F8419D63297}"/>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20" name="Plassholder for lysbildenummer 5">
            <a:extLst>
              <a:ext uri="{FF2B5EF4-FFF2-40B4-BE49-F238E27FC236}">
                <a16:creationId xmlns:a16="http://schemas.microsoft.com/office/drawing/2014/main" id="{18BF42A2-AF0C-44F9-9BA2-94A441153EA9}"/>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spTree>
    <p:extLst>
      <p:ext uri="{BB962C8B-B14F-4D97-AF65-F5344CB8AC3E}">
        <p14:creationId xmlns:p14="http://schemas.microsoft.com/office/powerpoint/2010/main" val="3132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bg>
      <p:bgPr>
        <a:solidFill>
          <a:schemeClr val="lt2"/>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12D20A38-943D-4168-90FF-FDD1105BEC15}"/>
              </a:ext>
            </a:extLst>
          </p:cNvPr>
          <p:cNvSpPr>
            <a:spLocks noGrp="1"/>
          </p:cNvSpPr>
          <p:nvPr>
            <p:ph type="pic" sz="quarter" idx="14"/>
          </p:nvPr>
        </p:nvSpPr>
        <p:spPr>
          <a:xfrm>
            <a:off x="7660858" y="0"/>
            <a:ext cx="4531142" cy="6858000"/>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97B1DC55-44F6-4069-AF9A-5B34877C4057}"/>
              </a:ext>
            </a:extLst>
          </p:cNvPr>
          <p:cNvSpPr>
            <a:spLocks noGrp="1"/>
          </p:cNvSpPr>
          <p:nvPr>
            <p:ph type="ctrTitle"/>
          </p:nvPr>
        </p:nvSpPr>
        <p:spPr>
          <a:xfrm>
            <a:off x="1045030" y="2513397"/>
            <a:ext cx="5736770" cy="1384995"/>
          </a:xfrm>
        </p:spPr>
        <p:txBody>
          <a:bodyPr lIns="0" tIns="0" rIns="0" bIns="0" anchor="t">
            <a:noAutofit/>
          </a:bodyPr>
          <a:lstStyle>
            <a:lvl1pPr algn="l">
              <a:lnSpc>
                <a:spcPct val="100000"/>
              </a:lnSpc>
              <a:defRPr sz="450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3D8B9EDE-1B0E-47B9-B29A-E0C8F33B6717}"/>
              </a:ext>
            </a:extLst>
          </p:cNvPr>
          <p:cNvSpPr>
            <a:spLocks noGrp="1"/>
          </p:cNvSpPr>
          <p:nvPr>
            <p:ph type="subTitle" idx="1"/>
          </p:nvPr>
        </p:nvSpPr>
        <p:spPr>
          <a:xfrm>
            <a:off x="1045030" y="3833907"/>
            <a:ext cx="5736770" cy="519373"/>
          </a:xfrm>
        </p:spPr>
        <p:txBody>
          <a:bodyPr wrap="square" lIns="0" tIns="0" rIns="0" bIns="0" anchor="t">
            <a:noAutofit/>
          </a:bodyPr>
          <a:lstStyle>
            <a:lvl1pPr marL="0" indent="0" algn="l">
              <a:lnSpc>
                <a:spcPct val="100000"/>
              </a:lnSpc>
              <a:buNone/>
              <a:defRPr sz="3375">
                <a:solidFill>
                  <a:schemeClr val="lt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6E1FFC39-2357-49CF-8AAD-0ED985028801}"/>
              </a:ext>
            </a:extLst>
          </p:cNvPr>
          <p:cNvSpPr>
            <a:spLocks noGrp="1"/>
          </p:cNvSpPr>
          <p:nvPr>
            <p:ph type="dt" sz="half" idx="10"/>
          </p:nvPr>
        </p:nvSpPr>
        <p:spPr>
          <a:xfrm>
            <a:off x="0" y="-135017"/>
            <a:ext cx="0" cy="0"/>
          </a:xfrm>
        </p:spPr>
        <p:txBody>
          <a:bodyPr lIns="0" tIns="0" rIns="0" bIns="0"/>
          <a:lstStyle>
            <a:lvl1pPr>
              <a:defRPr sz="100"/>
            </a:lvl1pPr>
          </a:lstStyle>
          <a:p>
            <a:fld id="{7420E965-D13E-4770-852F-F65F35A78476}" type="datetime1">
              <a:rPr lang="nb-NO" smtClean="0"/>
              <a:pPr/>
              <a:t>23.06.2020</a:t>
            </a:fld>
            <a:endParaRPr lang="nb-NO"/>
          </a:p>
        </p:txBody>
      </p:sp>
      <p:sp>
        <p:nvSpPr>
          <p:cNvPr id="5" name="Plassholder for bunntekst 4">
            <a:extLst>
              <a:ext uri="{FF2B5EF4-FFF2-40B4-BE49-F238E27FC236}">
                <a16:creationId xmlns:a16="http://schemas.microsoft.com/office/drawing/2014/main" id="{D1193AB3-C4F9-4D46-AD16-5F87447DC2F1}"/>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A6AD10DF-26F4-4DFA-B0C9-DF9C1D791A52}"/>
              </a:ext>
            </a:extLst>
          </p:cNvPr>
          <p:cNvSpPr>
            <a:spLocks noGrp="1"/>
          </p:cNvSpPr>
          <p:nvPr>
            <p:ph type="sldNum" sz="quarter" idx="12"/>
          </p:nvPr>
        </p:nvSpPr>
        <p:spPr>
          <a:xfrm>
            <a:off x="0" y="-135017"/>
            <a:ext cx="0" cy="0"/>
          </a:xfrm>
        </p:spPr>
        <p:txBody>
          <a:bodyPr lIns="0" tIns="0" rIns="0" bIns="0"/>
          <a:lstStyle>
            <a:lvl1pPr>
              <a:defRPr sz="100"/>
            </a:lvl1pPr>
          </a:lstStyle>
          <a:p>
            <a:fld id="{FBDFE5B2-30AA-4B07-A289-8689B0294A66}" type="slidenum">
              <a:rPr lang="nb-NO" smtClean="0"/>
              <a:pPr/>
              <a:t>‹#›</a:t>
            </a:fld>
            <a:endParaRPr lang="nb-NO"/>
          </a:p>
        </p:txBody>
      </p:sp>
      <p:pic>
        <p:nvPicPr>
          <p:cNvPr id="9" name="Grafikk 8">
            <a:extLst>
              <a:ext uri="{FF2B5EF4-FFF2-40B4-BE49-F238E27FC236}">
                <a16:creationId xmlns:a16="http://schemas.microsoft.com/office/drawing/2014/main" id="{2A15006B-E6FC-4BC1-9F85-D5213386E3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5030" y="793899"/>
            <a:ext cx="2050650" cy="606747"/>
          </a:xfrm>
          <a:prstGeom prst="rect">
            <a:avLst/>
          </a:prstGeom>
        </p:spPr>
      </p:pic>
      <p:sp>
        <p:nvSpPr>
          <p:cNvPr id="13" name="Plassholder for tekst 12">
            <a:extLst>
              <a:ext uri="{FF2B5EF4-FFF2-40B4-BE49-F238E27FC236}">
                <a16:creationId xmlns:a16="http://schemas.microsoft.com/office/drawing/2014/main" id="{CBB3E1A1-149E-43EF-A00B-E73E2FD2324E}"/>
              </a:ext>
            </a:extLst>
          </p:cNvPr>
          <p:cNvSpPr>
            <a:spLocks noGrp="1"/>
          </p:cNvSpPr>
          <p:nvPr>
            <p:ph type="body" sz="quarter" idx="13" hasCustomPrompt="1"/>
          </p:nvPr>
        </p:nvSpPr>
        <p:spPr>
          <a:xfrm>
            <a:off x="1045030" y="4717653"/>
            <a:ext cx="4390570" cy="346249"/>
          </a:xfrm>
        </p:spPr>
        <p:txBody>
          <a:bodyPr>
            <a:noAutofit/>
          </a:bodyPr>
          <a:lstStyle>
            <a:lvl1pPr marL="0" indent="0">
              <a:lnSpc>
                <a:spcPct val="100000"/>
              </a:lnSpc>
              <a:spcAft>
                <a:spcPts val="0"/>
              </a:spcAft>
              <a:buNone/>
              <a:defRPr>
                <a:solidFill>
                  <a:schemeClr val="lt1"/>
                </a:solidFill>
              </a:defRPr>
            </a:lvl1pPr>
          </a:lstStyle>
          <a:p>
            <a:pPr lvl="0"/>
            <a:r>
              <a:rPr lang="nb-NO" dirty="0"/>
              <a:t>Dato, navn og sted</a:t>
            </a:r>
          </a:p>
        </p:txBody>
      </p:sp>
      <p:sp>
        <p:nvSpPr>
          <p:cNvPr id="15" name="TekstSylinder 14">
            <a:extLst>
              <a:ext uri="{FF2B5EF4-FFF2-40B4-BE49-F238E27FC236}">
                <a16:creationId xmlns:a16="http://schemas.microsoft.com/office/drawing/2014/main" id="{4DBFB3BB-A9E2-4452-AE69-64E0C8BDA8F0}"/>
              </a:ext>
            </a:extLst>
          </p:cNvPr>
          <p:cNvSpPr txBox="1"/>
          <p:nvPr userDrawn="1"/>
        </p:nvSpPr>
        <p:spPr>
          <a:xfrm>
            <a:off x="1045030" y="6114758"/>
            <a:ext cx="2434770" cy="380873"/>
          </a:xfrm>
          <a:prstGeom prst="rect">
            <a:avLst/>
          </a:prstGeom>
          <a:noFill/>
        </p:spPr>
        <p:txBody>
          <a:bodyPr wrap="square" lIns="0" rtlCol="0">
            <a:spAutoFit/>
          </a:bodyPr>
          <a:lstStyle/>
          <a:p>
            <a:r>
              <a:rPr lang="nb-NO" sz="1875" b="1" dirty="0">
                <a:solidFill>
                  <a:schemeClr val="lt1"/>
                </a:solidFill>
                <a:latin typeface="+mj-lt"/>
              </a:rPr>
              <a:t>Viken viser vei.</a:t>
            </a:r>
          </a:p>
        </p:txBody>
      </p:sp>
      <p:sp>
        <p:nvSpPr>
          <p:cNvPr id="16" name="TekstSylinder 15">
            <a:extLst>
              <a:ext uri="{FF2B5EF4-FFF2-40B4-BE49-F238E27FC236}">
                <a16:creationId xmlns:a16="http://schemas.microsoft.com/office/drawing/2014/main" id="{11CC2109-F165-4C9A-A92E-B0301059A6DA}"/>
              </a:ext>
            </a:extLst>
          </p:cNvPr>
          <p:cNvSpPr txBox="1"/>
          <p:nvPr userDrawn="1"/>
        </p:nvSpPr>
        <p:spPr>
          <a:xfrm>
            <a:off x="6135167" y="6114758"/>
            <a:ext cx="1478412" cy="380873"/>
          </a:xfrm>
          <a:prstGeom prst="rect">
            <a:avLst/>
          </a:prstGeom>
          <a:noFill/>
        </p:spPr>
        <p:txBody>
          <a:bodyPr wrap="square" lIns="0" rtlCol="0">
            <a:spAutoFit/>
          </a:bodyPr>
          <a:lstStyle/>
          <a:p>
            <a:r>
              <a:rPr lang="nb-NO" sz="1875" b="1" dirty="0">
                <a:solidFill>
                  <a:schemeClr val="lt1"/>
                </a:solidFill>
                <a:latin typeface="+mj-lt"/>
              </a:rPr>
              <a:t>viken.no</a:t>
            </a:r>
          </a:p>
        </p:txBody>
      </p:sp>
    </p:spTree>
    <p:extLst>
      <p:ext uri="{BB962C8B-B14F-4D97-AF65-F5344CB8AC3E}">
        <p14:creationId xmlns:p14="http://schemas.microsoft.com/office/powerpoint/2010/main" val="205934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p:txBody>
          <a:bodyPr lIns="0" tIns="0" rIns="0" bIns="0"/>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9C8A982-D60A-47C1-8542-FD8F6CE52215}"/>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5" name="Plassholder for bunntekst 4">
            <a:extLst>
              <a:ext uri="{FF2B5EF4-FFF2-40B4-BE49-F238E27FC236}">
                <a16:creationId xmlns:a16="http://schemas.microsoft.com/office/drawing/2014/main" id="{B3334430-C11F-4FD0-A785-DF791A41EC30}"/>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dirty="0"/>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10076286" cy="461665"/>
          </a:xfrm>
        </p:spPr>
        <p:txBody>
          <a:bodyPr>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Tree>
    <p:extLst>
      <p:ext uri="{BB962C8B-B14F-4D97-AF65-F5344CB8AC3E}">
        <p14:creationId xmlns:p14="http://schemas.microsoft.com/office/powerpoint/2010/main" val="153742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blå bakgrunn)">
    <p:bg>
      <p:bgPr>
        <a:solidFill>
          <a:schemeClr val="lt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10076286" cy="461665"/>
          </a:xfrm>
        </p:spPr>
        <p:txBody>
          <a:bodyPr>
            <a:sp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dato 3">
            <a:extLst>
              <a:ext uri="{FF2B5EF4-FFF2-40B4-BE49-F238E27FC236}">
                <a16:creationId xmlns:a16="http://schemas.microsoft.com/office/drawing/2014/main" id="{3DF35F69-0FD8-4D00-A56E-1BBFB23FA55A}"/>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1" name="Plassholder for bunntekst 4">
            <a:extLst>
              <a:ext uri="{FF2B5EF4-FFF2-40B4-BE49-F238E27FC236}">
                <a16:creationId xmlns:a16="http://schemas.microsoft.com/office/drawing/2014/main" id="{9A25A69F-237E-4781-A7DB-40B8E0019344}"/>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pic>
        <p:nvPicPr>
          <p:cNvPr id="13" name="Grafikk 12">
            <a:extLst>
              <a:ext uri="{FF2B5EF4-FFF2-40B4-BE49-F238E27FC236}">
                <a16:creationId xmlns:a16="http://schemas.microsoft.com/office/drawing/2014/main" id="{A1305964-8E15-4EE2-9A36-608889FAE4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6779691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e med tekst">
    <p:spTree>
      <p:nvGrpSpPr>
        <p:cNvPr id="1" name=""/>
        <p:cNvGrpSpPr/>
        <p:nvPr/>
      </p:nvGrpSpPr>
      <p:grpSpPr>
        <a:xfrm>
          <a:off x="0" y="0"/>
          <a:ext cx="0" cy="0"/>
          <a:chOff x="0" y="0"/>
          <a:chExt cx="0" cy="0"/>
        </a:xfrm>
      </p:grpSpPr>
      <p:sp>
        <p:nvSpPr>
          <p:cNvPr id="9" name="Plassholder for bilde 9">
            <a:extLst>
              <a:ext uri="{FF2B5EF4-FFF2-40B4-BE49-F238E27FC236}">
                <a16:creationId xmlns:a16="http://schemas.microsoft.com/office/drawing/2014/main" id="{5D76A853-CC1C-43A8-B146-AB8268B7F17B}"/>
              </a:ext>
            </a:extLst>
          </p:cNvPr>
          <p:cNvSpPr>
            <a:spLocks noGrp="1"/>
          </p:cNvSpPr>
          <p:nvPr>
            <p:ph type="pic" sz="quarter" idx="14"/>
          </p:nvPr>
        </p:nvSpPr>
        <p:spPr>
          <a:xfrm>
            <a:off x="0" y="0"/>
            <a:ext cx="4539267" cy="6858000"/>
          </a:xfrm>
          <a:solidFill>
            <a:schemeClr val="bg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5231904" y="690342"/>
            <a:ext cx="5921816" cy="634789"/>
          </a:xfrm>
        </p:spPr>
        <p:txBody>
          <a:bodyPr lIns="0" tIns="0" rIns="0" bIns="0"/>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5231904" y="2304700"/>
            <a:ext cx="5921816" cy="3148517"/>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dirty="0"/>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5231903" y="1316025"/>
            <a:ext cx="5921817" cy="461665"/>
          </a:xfrm>
        </p:spPr>
        <p:txBody>
          <a:bodyPr wrap="square">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0" name="Plassholder for dato 3">
            <a:extLst>
              <a:ext uri="{FF2B5EF4-FFF2-40B4-BE49-F238E27FC236}">
                <a16:creationId xmlns:a16="http://schemas.microsoft.com/office/drawing/2014/main" id="{0BB92BC6-5BDF-45DF-99F8-5ACD15B0EF40}"/>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1" name="Plassholder for bunntekst 4">
            <a:extLst>
              <a:ext uri="{FF2B5EF4-FFF2-40B4-BE49-F238E27FC236}">
                <a16:creationId xmlns:a16="http://schemas.microsoft.com/office/drawing/2014/main" id="{5719A1A7-E711-4F30-AF0D-CA5E6528FC91}"/>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137685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e med tekst (blå)">
    <p:bg>
      <p:bgPr>
        <a:solidFill>
          <a:schemeClr val="lt2"/>
        </a:solidFill>
        <a:effectLst/>
      </p:bgPr>
    </p:bg>
    <p:spTree>
      <p:nvGrpSpPr>
        <p:cNvPr id="1" name=""/>
        <p:cNvGrpSpPr/>
        <p:nvPr/>
      </p:nvGrpSpPr>
      <p:grpSpPr>
        <a:xfrm>
          <a:off x="0" y="0"/>
          <a:ext cx="0" cy="0"/>
          <a:chOff x="0" y="0"/>
          <a:chExt cx="0" cy="0"/>
        </a:xfrm>
      </p:grpSpPr>
      <p:sp>
        <p:nvSpPr>
          <p:cNvPr id="9" name="Plassholder for bilde 9">
            <a:extLst>
              <a:ext uri="{FF2B5EF4-FFF2-40B4-BE49-F238E27FC236}">
                <a16:creationId xmlns:a16="http://schemas.microsoft.com/office/drawing/2014/main" id="{5D76A853-CC1C-43A8-B146-AB8268B7F17B}"/>
              </a:ext>
            </a:extLst>
          </p:cNvPr>
          <p:cNvSpPr>
            <a:spLocks noGrp="1"/>
          </p:cNvSpPr>
          <p:nvPr>
            <p:ph type="pic" sz="quarter" idx="14"/>
          </p:nvPr>
        </p:nvSpPr>
        <p:spPr>
          <a:xfrm>
            <a:off x="0" y="0"/>
            <a:ext cx="4539267" cy="6858000"/>
          </a:xfrm>
          <a:solidFill>
            <a:schemeClr val="tx1">
              <a:lumMod val="85000"/>
            </a:schemeClr>
          </a:solidFill>
        </p:spPr>
        <p:txBody>
          <a:bodyPr/>
          <a:lstStyle/>
          <a:p>
            <a:r>
              <a:rPr lang="nb-NO"/>
              <a:t>Klikk på ikonet for å legge til et bilde</a:t>
            </a:r>
          </a:p>
        </p:txBody>
      </p:sp>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5231904" y="690342"/>
            <a:ext cx="5921816" cy="634789"/>
          </a:xfrm>
        </p:spPr>
        <p:txBody>
          <a:bodyPr lIns="0" tIns="0" rIns="0" bIns="0"/>
          <a:lstStyle>
            <a:lvl1pPr>
              <a:defRPr>
                <a:solidFill>
                  <a:schemeClr val="lt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5231904" y="2304700"/>
            <a:ext cx="5921816" cy="3148517"/>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lvl1pPr>
              <a:defRPr>
                <a:solidFill>
                  <a:schemeClr val="lt1"/>
                </a:solidFill>
              </a:defRPr>
            </a:lvl1pPr>
          </a:lstStyle>
          <a:p>
            <a:r>
              <a:rPr lang="nb-NO"/>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5231903" y="1316025"/>
            <a:ext cx="5921817" cy="461665"/>
          </a:xfrm>
        </p:spPr>
        <p:txBody>
          <a:bodyPr wrap="square">
            <a:spAutoFit/>
          </a:bodyPr>
          <a:lstStyle>
            <a:lvl1pPr marL="0" indent="0">
              <a:lnSpc>
                <a:spcPct val="100000"/>
              </a:lnSpc>
              <a:spcAft>
                <a:spcPts val="0"/>
              </a:spcAft>
              <a:buNone/>
              <a:defRPr sz="3000">
                <a:solidFill>
                  <a:schemeClr val="lt1"/>
                </a:solidFill>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11" name="Plassholder for dato 3">
            <a:extLst>
              <a:ext uri="{FF2B5EF4-FFF2-40B4-BE49-F238E27FC236}">
                <a16:creationId xmlns:a16="http://schemas.microsoft.com/office/drawing/2014/main" id="{E97B0A48-2A1F-45CE-AFFD-A38599E1FFE7}"/>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2" name="Plassholder for bunntekst 4">
            <a:extLst>
              <a:ext uri="{FF2B5EF4-FFF2-40B4-BE49-F238E27FC236}">
                <a16:creationId xmlns:a16="http://schemas.microsoft.com/office/drawing/2014/main" id="{09C52729-CAB5-4793-B860-3C387D450FCA}"/>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25940881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EAEB1-8C63-49EB-BE5E-EE8BCDD77389}"/>
              </a:ext>
            </a:extLst>
          </p:cNvPr>
          <p:cNvSpPr>
            <a:spLocks noGrp="1"/>
          </p:cNvSpPr>
          <p:nvPr>
            <p:ph type="title"/>
          </p:nvPr>
        </p:nvSpPr>
        <p:spPr>
          <a:xfrm>
            <a:off x="1077435" y="690342"/>
            <a:ext cx="5818665" cy="634789"/>
          </a:xfrm>
        </p:spPr>
        <p:txBody>
          <a:bodyPr lIns="0" tIns="0" rIns="0" bIns="0"/>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536B4A9-0FBB-4B0C-B442-0C3235633F36}"/>
              </a:ext>
            </a:extLst>
          </p:cNvPr>
          <p:cNvSpPr>
            <a:spLocks noGrp="1"/>
          </p:cNvSpPr>
          <p:nvPr>
            <p:ph idx="1"/>
          </p:nvPr>
        </p:nvSpPr>
        <p:spPr>
          <a:xfrm>
            <a:off x="1077435" y="2304700"/>
            <a:ext cx="5818665" cy="3148517"/>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6" name="Plassholder for lysbildenummer 5">
            <a:extLst>
              <a:ext uri="{FF2B5EF4-FFF2-40B4-BE49-F238E27FC236}">
                <a16:creationId xmlns:a16="http://schemas.microsoft.com/office/drawing/2014/main" id="{FF9B9117-300E-4182-A5DF-A863D28AD26E}"/>
              </a:ext>
            </a:extLst>
          </p:cNvPr>
          <p:cNvSpPr>
            <a:spLocks noGrp="1"/>
          </p:cNvSpPr>
          <p:nvPr>
            <p:ph type="sldNum" sz="quarter" idx="12"/>
          </p:nvPr>
        </p:nvSpPr>
        <p:spPr/>
        <p:txBody>
          <a:bodyPr lIns="0" tIns="0" rIns="0" bIns="0"/>
          <a:lstStyle/>
          <a:p>
            <a:r>
              <a:rPr lang="nb-NO" dirty="0"/>
              <a:t>Side </a:t>
            </a:r>
            <a:fld id="{FBDFE5B2-30AA-4B07-A289-8689B0294A66}" type="slidenum">
              <a:rPr lang="nb-NO" smtClean="0"/>
              <a:pPr/>
              <a:t>‹#›</a:t>
            </a:fld>
            <a:endParaRPr lang="nb-NO" dirty="0"/>
          </a:p>
        </p:txBody>
      </p:sp>
      <p:sp>
        <p:nvSpPr>
          <p:cNvPr id="8" name="Plassholder for tekst 7">
            <a:extLst>
              <a:ext uri="{FF2B5EF4-FFF2-40B4-BE49-F238E27FC236}">
                <a16:creationId xmlns:a16="http://schemas.microsoft.com/office/drawing/2014/main" id="{7E3F2D03-051D-434B-9F84-359CC71785BB}"/>
              </a:ext>
            </a:extLst>
          </p:cNvPr>
          <p:cNvSpPr>
            <a:spLocks noGrp="1"/>
          </p:cNvSpPr>
          <p:nvPr>
            <p:ph type="body" sz="quarter" idx="13"/>
          </p:nvPr>
        </p:nvSpPr>
        <p:spPr>
          <a:xfrm>
            <a:off x="1077434" y="1316025"/>
            <a:ext cx="5818666" cy="461665"/>
          </a:xfrm>
        </p:spPr>
        <p:txBody>
          <a:bodyPr wrap="square">
            <a:spAutoFit/>
          </a:bodyPr>
          <a:lstStyle>
            <a:lvl1pPr marL="0" indent="0">
              <a:lnSpc>
                <a:spcPct val="100000"/>
              </a:lnSpc>
              <a:spcAft>
                <a:spcPts val="0"/>
              </a:spcAft>
              <a:buNone/>
              <a:defRPr sz="3000">
                <a:latin typeface="+mn-lt"/>
              </a:defRPr>
            </a:lvl1pPr>
            <a:lvl2pPr marL="235744" indent="0">
              <a:buNone/>
              <a:defRPr sz="3000"/>
            </a:lvl2pPr>
            <a:lvl3pPr marL="825103" indent="0">
              <a:buNone/>
              <a:defRPr sz="3000"/>
            </a:lvl3pPr>
            <a:lvl4pPr marL="824850" indent="0">
              <a:buNone/>
              <a:defRPr sz="3000"/>
            </a:lvl4pPr>
            <a:lvl5pPr marL="824850" indent="0">
              <a:buNone/>
              <a:defRPr sz="3000"/>
            </a:lvl5pPr>
          </a:lstStyle>
          <a:p>
            <a:pPr lvl="0"/>
            <a:r>
              <a:rPr lang="nb-NO"/>
              <a:t>Klikk for å redigere tekststiler i malen</a:t>
            </a:r>
          </a:p>
        </p:txBody>
      </p:sp>
      <p:sp>
        <p:nvSpPr>
          <p:cNvPr id="9" name="Plassholder for bilde 9">
            <a:extLst>
              <a:ext uri="{FF2B5EF4-FFF2-40B4-BE49-F238E27FC236}">
                <a16:creationId xmlns:a16="http://schemas.microsoft.com/office/drawing/2014/main" id="{CD3E5898-0D14-4686-B4C3-0D2BF9350FB3}"/>
              </a:ext>
            </a:extLst>
          </p:cNvPr>
          <p:cNvSpPr>
            <a:spLocks noGrp="1"/>
          </p:cNvSpPr>
          <p:nvPr>
            <p:ph type="pic" sz="quarter" idx="14"/>
          </p:nvPr>
        </p:nvSpPr>
        <p:spPr>
          <a:xfrm>
            <a:off x="7652733" y="0"/>
            <a:ext cx="4539267" cy="6858000"/>
          </a:xfrm>
          <a:solidFill>
            <a:schemeClr val="bg1">
              <a:lumMod val="85000"/>
            </a:schemeClr>
          </a:solidFill>
        </p:spPr>
        <p:txBody>
          <a:bodyPr/>
          <a:lstStyle/>
          <a:p>
            <a:r>
              <a:rPr lang="nb-NO"/>
              <a:t>Klikk på ikonet for å legge til et bilde</a:t>
            </a:r>
          </a:p>
        </p:txBody>
      </p:sp>
      <p:sp>
        <p:nvSpPr>
          <p:cNvPr id="10" name="Plassholder for dato 3">
            <a:extLst>
              <a:ext uri="{FF2B5EF4-FFF2-40B4-BE49-F238E27FC236}">
                <a16:creationId xmlns:a16="http://schemas.microsoft.com/office/drawing/2014/main" id="{25DDBFB5-D05C-4C3D-B49A-0BAA64CB56CA}"/>
              </a:ext>
            </a:extLst>
          </p:cNvPr>
          <p:cNvSpPr>
            <a:spLocks noGrp="1"/>
          </p:cNvSpPr>
          <p:nvPr>
            <p:ph type="dt" sz="half" idx="10"/>
          </p:nvPr>
        </p:nvSpPr>
        <p:spPr>
          <a:xfrm>
            <a:off x="0" y="-135017"/>
            <a:ext cx="0" cy="0"/>
          </a:xfrm>
        </p:spPr>
        <p:txBody>
          <a:bodyPr lIns="0" tIns="0" rIns="0" bIns="0"/>
          <a:lstStyle>
            <a:lvl1pPr>
              <a:defRPr sz="100"/>
            </a:lvl1pPr>
          </a:lstStyle>
          <a:p>
            <a:fld id="{7DDED0CB-21DF-4F8F-82AA-1777CF6E4355}" type="datetime1">
              <a:rPr lang="nb-NO" smtClean="0"/>
              <a:pPr/>
              <a:t>23.06.2020</a:t>
            </a:fld>
            <a:endParaRPr lang="nb-NO"/>
          </a:p>
        </p:txBody>
      </p:sp>
      <p:sp>
        <p:nvSpPr>
          <p:cNvPr id="11" name="Plassholder for bunntekst 4">
            <a:extLst>
              <a:ext uri="{FF2B5EF4-FFF2-40B4-BE49-F238E27FC236}">
                <a16:creationId xmlns:a16="http://schemas.microsoft.com/office/drawing/2014/main" id="{36EDBA6A-6FFF-4127-A602-6E67019831A5}"/>
              </a:ext>
            </a:extLst>
          </p:cNvPr>
          <p:cNvSpPr>
            <a:spLocks noGrp="1"/>
          </p:cNvSpPr>
          <p:nvPr>
            <p:ph type="ftr" sz="quarter" idx="11"/>
          </p:nvPr>
        </p:nvSpPr>
        <p:spPr>
          <a:xfrm>
            <a:off x="0" y="-135017"/>
            <a:ext cx="0" cy="0"/>
          </a:xfrm>
        </p:spPr>
        <p:txBody>
          <a:bodyPr lIns="0" tIns="0" rIns="0" bIns="0"/>
          <a:lstStyle>
            <a:lvl1pPr>
              <a:defRPr sz="100"/>
            </a:lvl1pPr>
          </a:lstStyle>
          <a:p>
            <a:endParaRPr lang="nb-NO"/>
          </a:p>
        </p:txBody>
      </p:sp>
    </p:spTree>
    <p:extLst>
      <p:ext uri="{BB962C8B-B14F-4D97-AF65-F5344CB8AC3E}">
        <p14:creationId xmlns:p14="http://schemas.microsoft.com/office/powerpoint/2010/main" val="345761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25333CE-E4E2-46CD-A211-FBCCF30BD984}"/>
              </a:ext>
            </a:extLst>
          </p:cNvPr>
          <p:cNvSpPr>
            <a:spLocks noGrp="1"/>
          </p:cNvSpPr>
          <p:nvPr>
            <p:ph type="title"/>
          </p:nvPr>
        </p:nvSpPr>
        <p:spPr>
          <a:xfrm>
            <a:off x="1077435" y="690342"/>
            <a:ext cx="10076286" cy="634789"/>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D95B3541-F5A7-44E8-8744-B830164ADA86}"/>
              </a:ext>
            </a:extLst>
          </p:cNvPr>
          <p:cNvSpPr>
            <a:spLocks noGrp="1"/>
          </p:cNvSpPr>
          <p:nvPr>
            <p:ph type="body" idx="1"/>
          </p:nvPr>
        </p:nvSpPr>
        <p:spPr>
          <a:xfrm>
            <a:off x="1077435" y="2304700"/>
            <a:ext cx="10076286" cy="314851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8ACD0877-F496-4E1A-90A4-9A96B06F8F6F}"/>
              </a:ext>
            </a:extLst>
          </p:cNvPr>
          <p:cNvSpPr>
            <a:spLocks noGrp="1"/>
          </p:cNvSpPr>
          <p:nvPr>
            <p:ph type="dt" sz="half" idx="2"/>
          </p:nvPr>
        </p:nvSpPr>
        <p:spPr>
          <a:xfrm>
            <a:off x="0" y="-480356"/>
            <a:ext cx="2743200" cy="230832"/>
          </a:xfrm>
          <a:prstGeom prst="rect">
            <a:avLst/>
          </a:prstGeom>
        </p:spPr>
        <p:txBody>
          <a:bodyPr vert="horz" lIns="0" tIns="0" rIns="0" bIns="0" rtlCol="0" anchor="ctr">
            <a:noAutofit/>
          </a:bodyPr>
          <a:lstStyle>
            <a:lvl1pPr algn="l">
              <a:defRPr sz="1500">
                <a:solidFill>
                  <a:schemeClr val="dk2"/>
                </a:solidFill>
                <a:latin typeface="+mj-lt"/>
              </a:defRPr>
            </a:lvl1pPr>
          </a:lstStyle>
          <a:p>
            <a:fld id="{59086B7A-53CA-4ECB-8F71-2038023721F6}" type="datetime1">
              <a:rPr lang="nb-NO" smtClean="0"/>
              <a:t>23.06.2020</a:t>
            </a:fld>
            <a:endParaRPr lang="nb-NO"/>
          </a:p>
        </p:txBody>
      </p:sp>
      <p:sp>
        <p:nvSpPr>
          <p:cNvPr id="5" name="Plassholder for bunntekst 4">
            <a:extLst>
              <a:ext uri="{FF2B5EF4-FFF2-40B4-BE49-F238E27FC236}">
                <a16:creationId xmlns:a16="http://schemas.microsoft.com/office/drawing/2014/main" id="{5DA992D3-FBFB-419D-BA44-8BEA39057813}"/>
              </a:ext>
            </a:extLst>
          </p:cNvPr>
          <p:cNvSpPr>
            <a:spLocks noGrp="1"/>
          </p:cNvSpPr>
          <p:nvPr>
            <p:ph type="ftr" sz="quarter" idx="3"/>
          </p:nvPr>
        </p:nvSpPr>
        <p:spPr>
          <a:xfrm>
            <a:off x="3200400" y="-480356"/>
            <a:ext cx="4114800" cy="230832"/>
          </a:xfrm>
          <a:prstGeom prst="rect">
            <a:avLst/>
          </a:prstGeom>
        </p:spPr>
        <p:txBody>
          <a:bodyPr vert="horz" lIns="0" tIns="0" rIns="0" bIns="0" rtlCol="0" anchor="ctr">
            <a:noAutofit/>
          </a:bodyPr>
          <a:lstStyle>
            <a:lvl1pPr algn="ctr">
              <a:defRPr sz="1500">
                <a:solidFill>
                  <a:schemeClr val="dk2"/>
                </a:solidFill>
                <a:latin typeface="+mj-lt"/>
              </a:defRPr>
            </a:lvl1pPr>
          </a:lstStyle>
          <a:p>
            <a:endParaRPr lang="nb-NO" dirty="0"/>
          </a:p>
        </p:txBody>
      </p:sp>
      <p:sp>
        <p:nvSpPr>
          <p:cNvPr id="6" name="Plassholder for lysbildenummer 5">
            <a:extLst>
              <a:ext uri="{FF2B5EF4-FFF2-40B4-BE49-F238E27FC236}">
                <a16:creationId xmlns:a16="http://schemas.microsoft.com/office/drawing/2014/main" id="{2C5955A2-1F59-4ADF-AF15-A6BAE1A6C2FD}"/>
              </a:ext>
            </a:extLst>
          </p:cNvPr>
          <p:cNvSpPr>
            <a:spLocks noGrp="1"/>
          </p:cNvSpPr>
          <p:nvPr>
            <p:ph type="sldNum" sz="quarter" idx="4"/>
          </p:nvPr>
        </p:nvSpPr>
        <p:spPr>
          <a:xfrm>
            <a:off x="8405255" y="6167658"/>
            <a:ext cx="2743200" cy="230832"/>
          </a:xfrm>
          <a:prstGeom prst="rect">
            <a:avLst/>
          </a:prstGeom>
        </p:spPr>
        <p:txBody>
          <a:bodyPr vert="horz" lIns="0" tIns="0" rIns="0" bIns="0" rtlCol="0" anchor="ctr">
            <a:noAutofit/>
          </a:bodyPr>
          <a:lstStyle>
            <a:lvl1pPr algn="r">
              <a:defRPr sz="1500">
                <a:solidFill>
                  <a:schemeClr val="dk2"/>
                </a:solidFill>
                <a:latin typeface="+mj-lt"/>
              </a:defRPr>
            </a:lvl1pPr>
          </a:lstStyle>
          <a:p>
            <a:r>
              <a:rPr lang="nb-NO"/>
              <a:t>Side </a:t>
            </a:r>
            <a:fld id="{FBDFE5B2-30AA-4B07-A289-8689B0294A66}" type="slidenum">
              <a:rPr lang="nb-NO" smtClean="0"/>
              <a:pPr/>
              <a:t>‹#›</a:t>
            </a:fld>
            <a:endParaRPr lang="nb-NO" dirty="0"/>
          </a:p>
        </p:txBody>
      </p:sp>
      <p:pic>
        <p:nvPicPr>
          <p:cNvPr id="7" name="Grafikk 6">
            <a:extLst>
              <a:ext uri="{FF2B5EF4-FFF2-40B4-BE49-F238E27FC236}">
                <a16:creationId xmlns:a16="http://schemas.microsoft.com/office/drawing/2014/main" id="{DBE43377-2C6B-4E52-B06A-0F7A9CC6809F}"/>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07695" y="6167658"/>
            <a:ext cx="1271700" cy="376271"/>
          </a:xfrm>
          <a:prstGeom prst="rect">
            <a:avLst/>
          </a:prstGeom>
        </p:spPr>
      </p:pic>
    </p:spTree>
    <p:extLst>
      <p:ext uri="{BB962C8B-B14F-4D97-AF65-F5344CB8AC3E}">
        <p14:creationId xmlns:p14="http://schemas.microsoft.com/office/powerpoint/2010/main" val="29625687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1" r:id="rId3"/>
    <p:sldLayoutId id="2147483661" r:id="rId4"/>
    <p:sldLayoutId id="214748365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51" r:id="rId14"/>
    <p:sldLayoutId id="2147483654" r:id="rId15"/>
    <p:sldLayoutId id="2147483655" r:id="rId16"/>
    <p:sldLayoutId id="2147483670" r:id="rId17"/>
    <p:sldLayoutId id="2147483672" r:id="rId18"/>
    <p:sldLayoutId id="2147483673" r:id="rId19"/>
  </p:sldLayoutIdLst>
  <p:hf hdr="0" ftr="0" dt="0"/>
  <p:txStyles>
    <p:titleStyle>
      <a:lvl1pPr algn="l" defTabSz="914411" rtl="0" eaLnBrk="1" latinLnBrk="0" hangingPunct="1">
        <a:lnSpc>
          <a:spcPct val="100000"/>
        </a:lnSpc>
        <a:spcBef>
          <a:spcPct val="0"/>
        </a:spcBef>
        <a:buNone/>
        <a:defRPr sz="4125" kern="1200">
          <a:solidFill>
            <a:schemeClr val="dk2"/>
          </a:solidFill>
          <a:latin typeface="+mj-lt"/>
          <a:ea typeface="+mj-ea"/>
          <a:cs typeface="+mj-cs"/>
        </a:defRPr>
      </a:lvl1pPr>
    </p:titleStyle>
    <p:body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viken.no/tjenester/tilskudd-og-stotte/tilskudd-og-stotte-felles-i-viken/tilskudd-til-kompetanseheving-og-bedriftsintern-opplaring-andre-utlysning.23977.aspx" TargetMode="External"/><Relationship Id="rId2" Type="http://schemas.openxmlformats.org/officeDocument/2006/relationships/hyperlink" Target="https://regionalforvaltning.no/Startside/Velkommen.asp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viken.no/tjenester/naringsutvikling/sok-stotte-til-naringsutvikling/tilskudd-til-etablereropplaring-for-innvandrere.21301.aspx" TargetMode="External"/><Relationship Id="rId3" Type="http://schemas.openxmlformats.org/officeDocument/2006/relationships/hyperlink" Target="https://viken.no/tjenester/naringsutvikling/sok-stotte-til-naringsutvikling/tilskudd-til-utvikling-av-innovasjonsmiljoer-i-buskerud.18238.aspx" TargetMode="External"/><Relationship Id="rId7" Type="http://schemas.openxmlformats.org/officeDocument/2006/relationships/hyperlink" Target="https://viken.no/tjenester/naringsutvikling/sok-stotte-til-naringsutvikling/tilskudd-til-bedriftsnettverk.21295.aspx" TargetMode="External"/><Relationship Id="rId2" Type="http://schemas.openxmlformats.org/officeDocument/2006/relationships/hyperlink" Target="https://viken.no/tjenester/naringsutvikling/sok-stotte-til-naringsutvikling/tilskudd-til-oppfolging-av-regional-plan-for-verdiskaping-og-naringsutvikling-i-buskerud.18229.aspx" TargetMode="External"/><Relationship Id="rId1" Type="http://schemas.openxmlformats.org/officeDocument/2006/relationships/slideLayout" Target="../slideLayouts/slideLayout5.xml"/><Relationship Id="rId6" Type="http://schemas.openxmlformats.org/officeDocument/2006/relationships/hyperlink" Target="https://viken.no/tjenester/naringsutvikling/sok-stotte-til-naringsutvikling/tilskudd-til-naringsutvikling-og-omstilling-i-ostfold.2099.aspx" TargetMode="External"/><Relationship Id="rId5" Type="http://schemas.openxmlformats.org/officeDocument/2006/relationships/hyperlink" Target="https://viken.no/tjenester/tilskudd-og-stotte/tilskudd-og-stotte-buskerud/tilskudd-til-kulturarvopplevelser.19997.aspx" TargetMode="External"/><Relationship Id="rId10" Type="http://schemas.openxmlformats.org/officeDocument/2006/relationships/hyperlink" Target="https://regionalforvaltning.no/Startside/Velkommen.aspx?" TargetMode="External"/><Relationship Id="rId4" Type="http://schemas.openxmlformats.org/officeDocument/2006/relationships/hyperlink" Target="https://viken.no/tjenester/tilskudd-og-stotte/tilskudd-og-stotte-felles-i-viken/tilskudd-til-naringsutvikling-i-distriktskommuner.21580.aspx" TargetMode="External"/><Relationship Id="rId9" Type="http://schemas.openxmlformats.org/officeDocument/2006/relationships/hyperlink" Target="https://viken.no/tjenester/naringsutvikling/sok-stotte-til-naringsutvikling/tilskudd-til-mentor-og-traineeordning-for-innvandrere.21302.asp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viken.no/tjenester/tilskudd-og-stotte/tilskudd-og-stotte-buskerud/tilskudd-til-kulturarvopplevelser.19997.aspx" TargetMode="External"/><Relationship Id="rId2" Type="http://schemas.openxmlformats.org/officeDocument/2006/relationships/hyperlink" Target="https://viken.no/tjenester/tilskudd-og-stotte/tilskudd-og-stotte-felles-i-viken/tilskudd-til-naringsutvikling-i-distriktskommuner.21580.aspx"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viken.no/tjenester/tilskudd-og-stotte/tilskudd-og-stotte-felles-i-viken/tilskudd-til-naringsutvikling-rekruttering-og-kompetanseheving-i-landbruket.2130.asp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8F2DEC-90F7-45E9-BE31-911A751248D9}"/>
              </a:ext>
            </a:extLst>
          </p:cNvPr>
          <p:cNvSpPr>
            <a:spLocks noGrp="1"/>
          </p:cNvSpPr>
          <p:nvPr>
            <p:ph type="ctrTitle"/>
          </p:nvPr>
        </p:nvSpPr>
        <p:spPr>
          <a:xfrm>
            <a:off x="1045030" y="2321169"/>
            <a:ext cx="8844694" cy="1731855"/>
          </a:xfrm>
        </p:spPr>
        <p:txBody>
          <a:bodyPr/>
          <a:lstStyle/>
          <a:p>
            <a:pPr algn="ctr"/>
            <a:r>
              <a:rPr lang="nb-NO" sz="5400" dirty="0"/>
              <a:t>Vikens næringslivstiltak </a:t>
            </a:r>
            <a:br>
              <a:rPr lang="nb-NO" sz="5400" dirty="0"/>
            </a:br>
            <a:r>
              <a:rPr lang="nb-NO" sz="5400" dirty="0"/>
              <a:t>med korona-tiltakspakke</a:t>
            </a:r>
            <a:br>
              <a:rPr lang="nb-NO" sz="4400" dirty="0"/>
            </a:br>
            <a:endParaRPr lang="nb-NO" sz="4400" dirty="0"/>
          </a:p>
        </p:txBody>
      </p:sp>
      <p:sp>
        <p:nvSpPr>
          <p:cNvPr id="5" name="Plassholder for tekst 4">
            <a:extLst>
              <a:ext uri="{FF2B5EF4-FFF2-40B4-BE49-F238E27FC236}">
                <a16:creationId xmlns:a16="http://schemas.microsoft.com/office/drawing/2014/main" id="{602477A7-89FE-467E-B131-769C82C9CE7A}"/>
              </a:ext>
            </a:extLst>
          </p:cNvPr>
          <p:cNvSpPr>
            <a:spLocks noGrp="1"/>
          </p:cNvSpPr>
          <p:nvPr>
            <p:ph type="body" sz="quarter" idx="13"/>
          </p:nvPr>
        </p:nvSpPr>
        <p:spPr/>
        <p:txBody>
          <a:bodyPr/>
          <a:lstStyle/>
          <a:p>
            <a:br>
              <a:rPr lang="nb-NO" dirty="0"/>
            </a:br>
            <a:r>
              <a:rPr lang="nb-NO" dirty="0"/>
              <a:t>Johan Edvard Grimstad</a:t>
            </a:r>
            <a:br>
              <a:rPr lang="nb-NO" dirty="0"/>
            </a:br>
            <a:r>
              <a:rPr lang="nb-NO" dirty="0"/>
              <a:t>Fylkesråd for næring og tannhelse</a:t>
            </a:r>
          </a:p>
        </p:txBody>
      </p:sp>
      <p:sp>
        <p:nvSpPr>
          <p:cNvPr id="4" name="Plassholder for lysbildenummer 3">
            <a:extLst>
              <a:ext uri="{FF2B5EF4-FFF2-40B4-BE49-F238E27FC236}">
                <a16:creationId xmlns:a16="http://schemas.microsoft.com/office/drawing/2014/main" id="{D51F95E2-0D49-4EF2-885E-87D9B4985C71}"/>
              </a:ext>
            </a:extLst>
          </p:cNvPr>
          <p:cNvSpPr>
            <a:spLocks noGrp="1"/>
          </p:cNvSpPr>
          <p:nvPr>
            <p:ph type="sldNum" sz="quarter" idx="12"/>
          </p:nvPr>
        </p:nvSpPr>
        <p:spPr/>
        <p:txBody>
          <a:bodyPr/>
          <a:lstStyle/>
          <a:p>
            <a:fld id="{FBDFE5B2-30AA-4B07-A289-8689B0294A66}" type="slidenum">
              <a:rPr lang="nb-NO" smtClean="0"/>
              <a:pPr/>
              <a:t>1</a:t>
            </a:fld>
            <a:endParaRPr lang="nb-NO"/>
          </a:p>
        </p:txBody>
      </p:sp>
      <p:sp>
        <p:nvSpPr>
          <p:cNvPr id="9" name="Undertittel 8">
            <a:extLst>
              <a:ext uri="{FF2B5EF4-FFF2-40B4-BE49-F238E27FC236}">
                <a16:creationId xmlns:a16="http://schemas.microsoft.com/office/drawing/2014/main" id="{F209962F-2521-4749-83EB-FBF91A3D326F}"/>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420113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084B1F-B28A-4B94-B726-B961FB9EAE8F}"/>
              </a:ext>
            </a:extLst>
          </p:cNvPr>
          <p:cNvSpPr>
            <a:spLocks noGrp="1"/>
          </p:cNvSpPr>
          <p:nvPr>
            <p:ph type="title"/>
          </p:nvPr>
        </p:nvSpPr>
        <p:spPr>
          <a:xfrm>
            <a:off x="174812" y="690342"/>
            <a:ext cx="7477921" cy="634789"/>
          </a:xfrm>
        </p:spPr>
        <p:txBody>
          <a:bodyPr/>
          <a:lstStyle/>
          <a:p>
            <a:pPr algn="ctr"/>
            <a:r>
              <a:rPr lang="nb-NO" dirty="0"/>
              <a:t>Koronakrisen har åpnet </a:t>
            </a:r>
            <a:br>
              <a:rPr lang="nb-NO" dirty="0"/>
            </a:br>
            <a:r>
              <a:rPr lang="nb-NO" dirty="0"/>
              <a:t>et mulighetsvindu </a:t>
            </a:r>
          </a:p>
        </p:txBody>
      </p:sp>
      <p:sp>
        <p:nvSpPr>
          <p:cNvPr id="3" name="Plassholder for innhold 2">
            <a:extLst>
              <a:ext uri="{FF2B5EF4-FFF2-40B4-BE49-F238E27FC236}">
                <a16:creationId xmlns:a16="http://schemas.microsoft.com/office/drawing/2014/main" id="{766B5247-E96A-46F8-9343-2FB063FBDF8A}"/>
              </a:ext>
            </a:extLst>
          </p:cNvPr>
          <p:cNvSpPr>
            <a:spLocks noGrp="1"/>
          </p:cNvSpPr>
          <p:nvPr>
            <p:ph idx="1"/>
          </p:nvPr>
        </p:nvSpPr>
        <p:spPr>
          <a:xfrm>
            <a:off x="333493" y="2781096"/>
            <a:ext cx="7160558" cy="3141401"/>
          </a:xfrm>
        </p:spPr>
        <p:txBody>
          <a:bodyPr>
            <a:normAutofit fontScale="92500"/>
          </a:bodyPr>
          <a:lstStyle/>
          <a:p>
            <a:r>
              <a:rPr lang="nb-NO" dirty="0"/>
              <a:t>Bedriften kan ikke være rustet for en tid etter koronatiden hvis arbeidstakerne ikke er det.</a:t>
            </a:r>
          </a:p>
          <a:p>
            <a:r>
              <a:rPr lang="nb-NO" sz="2000" dirty="0"/>
              <a:t>De alle første erfaringene med støtteordningen viser at bedrifter i størst grad søker tilskudd om å styrke ansattes digitale ferdigheter. Det spenner over et vidt område: - opplæring i digital samhandling, digital kommunikasjon, digital markedsføring, salg og ledelse og kurs i diverse yrkesrelaterte dataverktøy.</a:t>
            </a:r>
          </a:p>
          <a:p>
            <a:r>
              <a:rPr lang="nb-NO" sz="2000" dirty="0"/>
              <a:t>Grønn skifte, sirkulærøkonomi, fornybare løsninger krever kompetanse. </a:t>
            </a:r>
          </a:p>
          <a:p>
            <a:endParaRPr lang="nb-NO" dirty="0"/>
          </a:p>
        </p:txBody>
      </p:sp>
      <p:sp>
        <p:nvSpPr>
          <p:cNvPr id="4" name="Plassholder for lysbildenummer 3">
            <a:extLst>
              <a:ext uri="{FF2B5EF4-FFF2-40B4-BE49-F238E27FC236}">
                <a16:creationId xmlns:a16="http://schemas.microsoft.com/office/drawing/2014/main" id="{57EDD652-D734-466D-AD73-DAA6B56744AE}"/>
              </a:ext>
            </a:extLst>
          </p:cNvPr>
          <p:cNvSpPr>
            <a:spLocks noGrp="1"/>
          </p:cNvSpPr>
          <p:nvPr>
            <p:ph type="sldNum" sz="quarter" idx="12"/>
          </p:nvPr>
        </p:nvSpPr>
        <p:spPr/>
        <p:txBody>
          <a:bodyPr/>
          <a:lstStyle/>
          <a:p>
            <a:r>
              <a:rPr lang="nb-NO"/>
              <a:t>Side </a:t>
            </a:r>
            <a:fld id="{FBDFE5B2-30AA-4B07-A289-8689B0294A66}" type="slidenum">
              <a:rPr lang="nb-NO" smtClean="0"/>
              <a:pPr/>
              <a:t>10</a:t>
            </a:fld>
            <a:endParaRPr lang="nb-NO" dirty="0"/>
          </a:p>
        </p:txBody>
      </p:sp>
      <p:sp>
        <p:nvSpPr>
          <p:cNvPr id="5" name="Plassholder for tekst 4">
            <a:extLst>
              <a:ext uri="{FF2B5EF4-FFF2-40B4-BE49-F238E27FC236}">
                <a16:creationId xmlns:a16="http://schemas.microsoft.com/office/drawing/2014/main" id="{83374144-0544-4D4F-AC3B-53B0D550AAC3}"/>
              </a:ext>
            </a:extLst>
          </p:cNvPr>
          <p:cNvSpPr>
            <a:spLocks noGrp="1"/>
          </p:cNvSpPr>
          <p:nvPr>
            <p:ph type="body" sz="quarter" idx="13"/>
          </p:nvPr>
        </p:nvSpPr>
        <p:spPr>
          <a:xfrm>
            <a:off x="333492" y="1822076"/>
            <a:ext cx="7001877" cy="923330"/>
          </a:xfrm>
        </p:spPr>
        <p:txBody>
          <a:bodyPr/>
          <a:lstStyle/>
          <a:p>
            <a:r>
              <a:rPr lang="nb-NO" dirty="0"/>
              <a:t>Nå har vi fått både tid, finansiering og end-ringer i regelverket til å fokusere på læring</a:t>
            </a:r>
          </a:p>
        </p:txBody>
      </p:sp>
      <p:pic>
        <p:nvPicPr>
          <p:cNvPr id="12" name="Plassholder for bilde 11" descr="Et bilde som inneholder vindu, innendørs, sitter, bord&#10;&#10;Automatisk generert beskrivelse">
            <a:extLst>
              <a:ext uri="{FF2B5EF4-FFF2-40B4-BE49-F238E27FC236}">
                <a16:creationId xmlns:a16="http://schemas.microsoft.com/office/drawing/2014/main" id="{DD2C7C0B-37D1-4F61-A0A2-12A111D55877}"/>
              </a:ext>
            </a:extLst>
          </p:cNvPr>
          <p:cNvPicPr>
            <a:picLocks noGrp="1" noChangeAspect="1"/>
          </p:cNvPicPr>
          <p:nvPr>
            <p:ph type="pic" sz="quarter" idx="14"/>
          </p:nvPr>
        </p:nvPicPr>
        <p:blipFill>
          <a:blip r:embed="rId2"/>
          <a:srcRect l="23997" r="23997"/>
          <a:stretch>
            <a:fillRect/>
          </a:stretch>
        </p:blipFill>
        <p:spPr/>
      </p:pic>
    </p:spTree>
    <p:extLst>
      <p:ext uri="{BB962C8B-B14F-4D97-AF65-F5344CB8AC3E}">
        <p14:creationId xmlns:p14="http://schemas.microsoft.com/office/powerpoint/2010/main" val="131515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FAA6C8-54C4-402B-9524-BAB2C2A48A2C}"/>
              </a:ext>
            </a:extLst>
          </p:cNvPr>
          <p:cNvSpPr>
            <a:spLocks noGrp="1"/>
          </p:cNvSpPr>
          <p:nvPr>
            <p:ph type="title"/>
          </p:nvPr>
        </p:nvSpPr>
        <p:spPr/>
        <p:txBody>
          <a:bodyPr/>
          <a:lstStyle/>
          <a:p>
            <a:r>
              <a:rPr lang="nb-NO" sz="3200" dirty="0"/>
              <a:t>Kompetanseheving og bedriftsintern opplæring – del 2 </a:t>
            </a:r>
          </a:p>
        </p:txBody>
      </p:sp>
      <p:sp>
        <p:nvSpPr>
          <p:cNvPr id="3" name="Plassholder for innhold 2">
            <a:extLst>
              <a:ext uri="{FF2B5EF4-FFF2-40B4-BE49-F238E27FC236}">
                <a16:creationId xmlns:a16="http://schemas.microsoft.com/office/drawing/2014/main" id="{AD3D3F64-61A0-4472-BB23-5A2C53F6ADE9}"/>
              </a:ext>
            </a:extLst>
          </p:cNvPr>
          <p:cNvSpPr>
            <a:spLocks noGrp="1"/>
          </p:cNvSpPr>
          <p:nvPr>
            <p:ph idx="1"/>
          </p:nvPr>
        </p:nvSpPr>
        <p:spPr>
          <a:xfrm>
            <a:off x="1077435" y="1950814"/>
            <a:ext cx="10076286" cy="3974786"/>
          </a:xfrm>
        </p:spPr>
        <p:txBody>
          <a:bodyPr vert="horz" lIns="0" tIns="0" rIns="0" bIns="0" rtlCol="0" anchor="t">
            <a:normAutofit fontScale="85000" lnSpcReduction="20000"/>
          </a:bodyPr>
          <a:lstStyle/>
          <a:p>
            <a:pPr marL="235585" indent="-235585"/>
            <a:r>
              <a:rPr lang="nb-NO" dirty="0"/>
              <a:t>Til fordeling kr 32,5 millioner</a:t>
            </a:r>
          </a:p>
          <a:p>
            <a:pPr marL="235585" indent="-235585"/>
            <a:r>
              <a:rPr lang="nb-NO" dirty="0"/>
              <a:t>Bakgrunn: 300.000 var lite for de større bedriftene</a:t>
            </a:r>
            <a:endParaRPr lang="nb-NO" dirty="0">
              <a:cs typeface="Calibri Light"/>
            </a:endParaRPr>
          </a:p>
          <a:p>
            <a:pPr marL="235585" indent="-235585"/>
            <a:r>
              <a:rPr lang="nb-NO" dirty="0"/>
              <a:t>Bedrifter med &gt;25 ansatte kan søke inntil kr 2 millioner </a:t>
            </a:r>
          </a:p>
          <a:p>
            <a:pPr marL="235585" indent="-235585"/>
            <a:r>
              <a:rPr lang="nb-NO" dirty="0"/>
              <a:t>Strengere krav til forankring i bedriftens omstillingsplaner og hos de ansatte</a:t>
            </a:r>
            <a:endParaRPr lang="nb-NO" dirty="0">
              <a:cs typeface="Calibri Light"/>
            </a:endParaRPr>
          </a:p>
          <a:p>
            <a:pPr marL="235585" indent="-235585"/>
            <a:r>
              <a:rPr lang="nb-NO" dirty="0"/>
              <a:t>Strengere krav til opplæringstiltaket. </a:t>
            </a:r>
            <a:endParaRPr lang="nb-NO" dirty="0">
              <a:cs typeface="Calibri Light"/>
            </a:endParaRPr>
          </a:p>
          <a:p>
            <a:pPr marL="503555" lvl="1" indent="-267335"/>
            <a:r>
              <a:rPr lang="nb-NO" dirty="0"/>
              <a:t>Fortrinnsvis med akkreditert utdanningsinstitusjon.</a:t>
            </a:r>
            <a:endParaRPr lang="nb-NO" dirty="0">
              <a:cs typeface="Calibri Light"/>
            </a:endParaRPr>
          </a:p>
          <a:p>
            <a:pPr marL="503555" lvl="1" indent="-267335"/>
            <a:r>
              <a:rPr lang="nb-NO" dirty="0"/>
              <a:t>Må dokumenteres med kompetansebevis, eksamen eller lignende</a:t>
            </a:r>
            <a:endParaRPr lang="nb-NO" dirty="0">
              <a:cs typeface="Calibri Light"/>
            </a:endParaRPr>
          </a:p>
          <a:p>
            <a:pPr marL="235585" indent="-235585"/>
            <a:r>
              <a:rPr lang="nb-NO" dirty="0"/>
              <a:t>Legger vekt på bedriftens betydning for lokalsamfunnet og mulighetene for alternativ sysselsetting for de ansatte.</a:t>
            </a:r>
            <a:endParaRPr lang="nb-NO" dirty="0">
              <a:cs typeface="Calibri Light"/>
            </a:endParaRPr>
          </a:p>
          <a:p>
            <a:pPr marL="235585" indent="-235585"/>
            <a:r>
              <a:rPr lang="nb-NO" b="1" dirty="0"/>
              <a:t>Søknadsfrist 4. juni via </a:t>
            </a:r>
            <a:r>
              <a:rPr lang="nb-NO" b="1" dirty="0">
                <a:hlinkClick r:id="rId2"/>
              </a:rPr>
              <a:t>Regionalforvaltning</a:t>
            </a:r>
            <a:endParaRPr lang="nb-NO" b="1" dirty="0">
              <a:cs typeface="Calibri Light"/>
            </a:endParaRPr>
          </a:p>
          <a:p>
            <a:pPr marL="235585" indent="-235585"/>
            <a:r>
              <a:rPr lang="nb-NO" dirty="0"/>
              <a:t>Mer informasjon og retningslinjer </a:t>
            </a:r>
            <a:r>
              <a:rPr lang="nb-NO" dirty="0">
                <a:hlinkClick r:id="rId3"/>
              </a:rPr>
              <a:t>på våre nettsider </a:t>
            </a:r>
            <a:endParaRPr lang="nb-NO" dirty="0">
              <a:cs typeface="Calibri Light"/>
            </a:endParaRPr>
          </a:p>
        </p:txBody>
      </p:sp>
      <p:sp>
        <p:nvSpPr>
          <p:cNvPr id="5" name="Plassholder for lysbildenummer 4">
            <a:extLst>
              <a:ext uri="{FF2B5EF4-FFF2-40B4-BE49-F238E27FC236}">
                <a16:creationId xmlns:a16="http://schemas.microsoft.com/office/drawing/2014/main" id="{3F1724C7-4877-4E17-9611-558C9D780631}"/>
              </a:ext>
            </a:extLst>
          </p:cNvPr>
          <p:cNvSpPr>
            <a:spLocks noGrp="1"/>
          </p:cNvSpPr>
          <p:nvPr>
            <p:ph type="sldNum" sz="quarter" idx="12"/>
          </p:nvPr>
        </p:nvSpPr>
        <p:spPr/>
        <p:txBody>
          <a:bodyPr/>
          <a:lstStyle/>
          <a:p>
            <a:fld id="{FBDFE5B2-30AA-4B07-A289-8689B0294A66}" type="slidenum">
              <a:rPr lang="nb-NO" smtClean="0"/>
              <a:t>11</a:t>
            </a:fld>
            <a:endParaRPr lang="nb-NO" dirty="0"/>
          </a:p>
        </p:txBody>
      </p:sp>
      <p:sp>
        <p:nvSpPr>
          <p:cNvPr id="4" name="Plassholder for tekst 3">
            <a:extLst>
              <a:ext uri="{FF2B5EF4-FFF2-40B4-BE49-F238E27FC236}">
                <a16:creationId xmlns:a16="http://schemas.microsoft.com/office/drawing/2014/main" id="{362C1950-F6E0-483F-9469-989811546F22}"/>
              </a:ext>
            </a:extLst>
          </p:cNvPr>
          <p:cNvSpPr>
            <a:spLocks noGrp="1"/>
          </p:cNvSpPr>
          <p:nvPr>
            <p:ph type="body" sz="quarter" idx="13"/>
          </p:nvPr>
        </p:nvSpPr>
        <p:spPr/>
        <p:txBody>
          <a:bodyPr/>
          <a:lstStyle/>
          <a:p>
            <a:r>
              <a:rPr lang="nb-NO" sz="2800" dirty="0"/>
              <a:t>Ny og utvidet ordning med større rammer</a:t>
            </a:r>
          </a:p>
        </p:txBody>
      </p:sp>
    </p:spTree>
    <p:extLst>
      <p:ext uri="{BB962C8B-B14F-4D97-AF65-F5344CB8AC3E}">
        <p14:creationId xmlns:p14="http://schemas.microsoft.com/office/powerpoint/2010/main" val="298569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ED8F1B-1D4D-4F57-AB82-60DD9AE42BA2}"/>
              </a:ext>
            </a:extLst>
          </p:cNvPr>
          <p:cNvPicPr>
            <a:picLocks noChangeAspect="1"/>
          </p:cNvPicPr>
          <p:nvPr/>
        </p:nvPicPr>
        <p:blipFill>
          <a:blip r:embed="rId2"/>
          <a:stretch>
            <a:fillRect/>
          </a:stretch>
        </p:blipFill>
        <p:spPr>
          <a:xfrm>
            <a:off x="7855544" y="0"/>
            <a:ext cx="4141769" cy="6858000"/>
          </a:xfrm>
          <a:prstGeom prst="rect">
            <a:avLst/>
          </a:prstGeom>
          <a:noFill/>
        </p:spPr>
      </p:pic>
      <p:sp>
        <p:nvSpPr>
          <p:cNvPr id="10" name="Tittel 9">
            <a:extLst>
              <a:ext uri="{FF2B5EF4-FFF2-40B4-BE49-F238E27FC236}">
                <a16:creationId xmlns:a16="http://schemas.microsoft.com/office/drawing/2014/main" id="{669AAB8A-110D-4E10-BBC7-A117FEB49865}"/>
              </a:ext>
            </a:extLst>
          </p:cNvPr>
          <p:cNvSpPr>
            <a:spLocks noGrp="1"/>
          </p:cNvSpPr>
          <p:nvPr>
            <p:ph type="ctrTitle"/>
          </p:nvPr>
        </p:nvSpPr>
        <p:spPr/>
        <p:txBody>
          <a:bodyPr anchor="t">
            <a:normAutofit/>
          </a:bodyPr>
          <a:lstStyle/>
          <a:p>
            <a:pPr>
              <a:lnSpc>
                <a:spcPct val="90000"/>
              </a:lnSpc>
            </a:pPr>
            <a:r>
              <a:rPr lang="nb-NO" sz="3500"/>
              <a:t>35 millioner til mobilisering til forskning for økt innovasjon</a:t>
            </a:r>
            <a:endParaRPr lang="nb-NO" sz="3500" cap="all"/>
          </a:p>
        </p:txBody>
      </p:sp>
      <p:sp>
        <p:nvSpPr>
          <p:cNvPr id="5" name="Plassholder for lysbildenummer 4" hidden="1">
            <a:extLst>
              <a:ext uri="{FF2B5EF4-FFF2-40B4-BE49-F238E27FC236}">
                <a16:creationId xmlns:a16="http://schemas.microsoft.com/office/drawing/2014/main" id="{FB28EFDD-3107-4D14-A383-DA93B4780F01}"/>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12</a:t>
            </a:fld>
            <a:endParaRPr lang="nb-NO"/>
          </a:p>
        </p:txBody>
      </p:sp>
      <p:sp>
        <p:nvSpPr>
          <p:cNvPr id="7" name="Plassholder for tekst 6">
            <a:extLst>
              <a:ext uri="{FF2B5EF4-FFF2-40B4-BE49-F238E27FC236}">
                <a16:creationId xmlns:a16="http://schemas.microsoft.com/office/drawing/2014/main" id="{0AE59472-E87C-415E-9F8F-820EC1BBBEC0}"/>
              </a:ext>
            </a:extLst>
          </p:cNvPr>
          <p:cNvSpPr>
            <a:spLocks noGrp="1"/>
          </p:cNvSpPr>
          <p:nvPr>
            <p:ph type="body" sz="quarter" idx="13"/>
          </p:nvPr>
        </p:nvSpPr>
        <p:spPr>
          <a:xfrm>
            <a:off x="1045029" y="3725267"/>
            <a:ext cx="6500989" cy="2240527"/>
          </a:xfrm>
        </p:spPr>
        <p:txBody>
          <a:bodyPr/>
          <a:lstStyle/>
          <a:p>
            <a:r>
              <a:rPr lang="nb-NO" sz="2000" dirty="0"/>
              <a:t>Raskt lyse ut og behandle søknader innenfor en ramme på </a:t>
            </a:r>
            <a:r>
              <a:rPr lang="nb-NO" sz="2000" u="sng" dirty="0"/>
              <a:t>15 millioner kroner </a:t>
            </a:r>
            <a:r>
              <a:rPr lang="nb-NO" sz="2000" dirty="0"/>
              <a:t>med etterfølgende utlysning av ytterligere inntil 20 millioner kroner i </a:t>
            </a:r>
            <a:r>
              <a:rPr lang="nb-NO" sz="2000" u="sng" dirty="0"/>
              <a:t>Regionalt forskningsfond Viken</a:t>
            </a:r>
            <a:r>
              <a:rPr lang="nb-NO" sz="2000" dirty="0"/>
              <a:t>.</a:t>
            </a:r>
            <a:br>
              <a:rPr lang="nb-NO" sz="2000" dirty="0"/>
            </a:br>
            <a:br>
              <a:rPr lang="nb-NO" sz="2000" dirty="0"/>
            </a:br>
            <a:r>
              <a:rPr lang="nb-NO" sz="2000" dirty="0"/>
              <a:t>Formålet er mobilisering til forskning for å oppnå økt innovasjon i næringslivet/offentlig sektor. Regionalt forskningsfond er en tilskuddsordning </a:t>
            </a:r>
            <a:r>
              <a:rPr lang="nb-NO" sz="2000" u="sng" dirty="0"/>
              <a:t>direkte rettet mot enkeltbedrifter</a:t>
            </a:r>
            <a:r>
              <a:rPr lang="nb-NO" sz="2000" dirty="0"/>
              <a:t>.</a:t>
            </a:r>
          </a:p>
        </p:txBody>
      </p:sp>
    </p:spTree>
    <p:extLst>
      <p:ext uri="{BB962C8B-B14F-4D97-AF65-F5344CB8AC3E}">
        <p14:creationId xmlns:p14="http://schemas.microsoft.com/office/powerpoint/2010/main" val="2393596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057BA-912C-4F93-8B7D-D3E4980E5A8D}"/>
              </a:ext>
            </a:extLst>
          </p:cNvPr>
          <p:cNvSpPr txBox="1">
            <a:spLocks noGrp="1"/>
          </p:cNvSpPr>
          <p:nvPr>
            <p:ph type="title"/>
          </p:nvPr>
        </p:nvSpPr>
        <p:spPr>
          <a:xfrm>
            <a:off x="1077437" y="368567"/>
            <a:ext cx="10076285" cy="634785"/>
          </a:xfrm>
        </p:spPr>
        <p:txBody>
          <a:bodyPr/>
          <a:lstStyle/>
          <a:p>
            <a:pPr lvl="0"/>
            <a:r>
              <a:rPr lang="nb-NO">
                <a:solidFill>
                  <a:srgbClr val="000000"/>
                </a:solidFill>
              </a:rPr>
              <a:t>Regionaleforskningsfond.no/viken</a:t>
            </a:r>
          </a:p>
        </p:txBody>
      </p:sp>
      <p:sp>
        <p:nvSpPr>
          <p:cNvPr id="3" name="Plassholder for tekst 3">
            <a:extLst>
              <a:ext uri="{FF2B5EF4-FFF2-40B4-BE49-F238E27FC236}">
                <a16:creationId xmlns:a16="http://schemas.microsoft.com/office/drawing/2014/main" id="{56BEC3CC-DD0F-46F1-A3B6-6B6D71C94E4C}"/>
              </a:ext>
            </a:extLst>
          </p:cNvPr>
          <p:cNvSpPr txBox="1">
            <a:spLocks noGrp="1"/>
          </p:cNvSpPr>
          <p:nvPr>
            <p:ph type="body" idx="4294967295"/>
          </p:nvPr>
        </p:nvSpPr>
        <p:spPr>
          <a:xfrm>
            <a:off x="546692" y="1092415"/>
            <a:ext cx="10607030" cy="2000548"/>
          </a:xfrm>
        </p:spPr>
        <p:txBody>
          <a:bodyPr vert="horz" wrap="square" lIns="0" tIns="0" rIns="0" bIns="0" rtlCol="0" anchor="t">
            <a:spAutoFit/>
          </a:bodyPr>
          <a:lstStyle/>
          <a:p>
            <a:pPr marL="0" indent="0">
              <a:lnSpc>
                <a:spcPct val="100000"/>
              </a:lnSpc>
              <a:spcAft>
                <a:spcPts val="0"/>
              </a:spcAft>
              <a:buNone/>
            </a:pPr>
            <a:r>
              <a:rPr lang="nb-NO" sz="3000" dirty="0">
                <a:solidFill>
                  <a:srgbClr val="000000"/>
                </a:solidFill>
              </a:rPr>
              <a:t>Regionalt forprosjekt 2020: Søknadsfrist 30. april og 2. juni</a:t>
            </a:r>
          </a:p>
          <a:p>
            <a:pPr marL="285750" lvl="0" indent="-285750">
              <a:lnSpc>
                <a:spcPct val="100000"/>
              </a:lnSpc>
              <a:spcAft>
                <a:spcPts val="0"/>
              </a:spcAft>
            </a:pPr>
            <a:r>
              <a:rPr lang="nb-NO" sz="2000" dirty="0">
                <a:solidFill>
                  <a:srgbClr val="000000"/>
                </a:solidFill>
              </a:rPr>
              <a:t>Formålet med utlysningene er stimulere næringslivet og offentlig sektor i Viken til å se nytten av </a:t>
            </a:r>
            <a:r>
              <a:rPr lang="nb-NO" sz="2000" u="sng" dirty="0">
                <a:solidFill>
                  <a:srgbClr val="000000"/>
                </a:solidFill>
              </a:rPr>
              <a:t>forskningsdrevet innovasjon</a:t>
            </a:r>
          </a:p>
          <a:p>
            <a:pPr marL="285750" lvl="0" indent="-285750">
              <a:lnSpc>
                <a:spcPct val="100000"/>
              </a:lnSpc>
              <a:spcAft>
                <a:spcPts val="0"/>
              </a:spcAft>
            </a:pPr>
            <a:r>
              <a:rPr lang="nb-NO" sz="2000" dirty="0">
                <a:solidFill>
                  <a:srgbClr val="000000"/>
                </a:solidFill>
              </a:rPr>
              <a:t>Forprosjektene (kalles ofte </a:t>
            </a:r>
            <a:r>
              <a:rPr lang="nb-NO" sz="2000" u="sng" dirty="0">
                <a:solidFill>
                  <a:srgbClr val="000000"/>
                </a:solidFill>
              </a:rPr>
              <a:t>kvalifiseringsprosjekter</a:t>
            </a:r>
            <a:r>
              <a:rPr lang="nb-NO" sz="2000" dirty="0">
                <a:solidFill>
                  <a:srgbClr val="000000"/>
                </a:solidFill>
              </a:rPr>
              <a:t>) skal peke mot et hovedprosjekt med målsetning om </a:t>
            </a:r>
            <a:r>
              <a:rPr lang="nb-NO" sz="2000" u="sng" dirty="0">
                <a:solidFill>
                  <a:srgbClr val="000000"/>
                </a:solidFill>
              </a:rPr>
              <a:t>å løse noen av de regionale samfunnsutfordringene</a:t>
            </a:r>
            <a:r>
              <a:rPr lang="nb-NO" sz="2000" dirty="0">
                <a:solidFill>
                  <a:srgbClr val="000000"/>
                </a:solidFill>
              </a:rPr>
              <a:t>, og gjennom det </a:t>
            </a:r>
            <a:r>
              <a:rPr lang="nb-NO" sz="2000" u="sng" dirty="0">
                <a:solidFill>
                  <a:srgbClr val="000000"/>
                </a:solidFill>
              </a:rPr>
              <a:t>bidra til verdiskaping i næringslivet og/eller offentlig sektor</a:t>
            </a:r>
          </a:p>
        </p:txBody>
      </p:sp>
      <p:sp>
        <p:nvSpPr>
          <p:cNvPr id="4" name="Plassholder for innhold 14">
            <a:extLst>
              <a:ext uri="{FF2B5EF4-FFF2-40B4-BE49-F238E27FC236}">
                <a16:creationId xmlns:a16="http://schemas.microsoft.com/office/drawing/2014/main" id="{99793FAD-08D2-4B39-AF85-44B88CCDB589}"/>
              </a:ext>
            </a:extLst>
          </p:cNvPr>
          <p:cNvSpPr txBox="1">
            <a:spLocks noGrp="1"/>
          </p:cNvSpPr>
          <p:nvPr>
            <p:ph type="body" idx="4294967295"/>
          </p:nvPr>
        </p:nvSpPr>
        <p:spPr>
          <a:xfrm>
            <a:off x="5570469" y="3899559"/>
            <a:ext cx="5409992" cy="3595539"/>
          </a:xfrm>
        </p:spPr>
        <p:txBody>
          <a:bodyPr/>
          <a:lstStyle/>
          <a:p>
            <a:pPr marL="342900" lvl="0" indent="-342900" defTabSz="914372">
              <a:lnSpc>
                <a:spcPct val="100000"/>
              </a:lnSpc>
              <a:spcAft>
                <a:spcPts val="0"/>
              </a:spcAft>
            </a:pPr>
            <a:r>
              <a:rPr lang="nb-NO" sz="2000" b="1" kern="0">
                <a:solidFill>
                  <a:srgbClr val="000000"/>
                </a:solidFill>
              </a:rPr>
              <a:t>Målgruppe</a:t>
            </a:r>
            <a:r>
              <a:rPr lang="nb-NO" sz="2000" kern="0">
                <a:solidFill>
                  <a:srgbClr val="000000"/>
                </a:solidFill>
              </a:rPr>
              <a:t>: små- og mellomstore bedrifter og offentlig sektor</a:t>
            </a:r>
          </a:p>
          <a:p>
            <a:pPr marL="342900" lvl="0" indent="-342900" defTabSz="914372">
              <a:lnSpc>
                <a:spcPct val="100000"/>
              </a:lnSpc>
              <a:spcAft>
                <a:spcPts val="0"/>
              </a:spcAft>
            </a:pPr>
            <a:r>
              <a:rPr lang="nb-NO" sz="2000" b="1" kern="0">
                <a:solidFill>
                  <a:srgbClr val="000000"/>
                </a:solidFill>
              </a:rPr>
              <a:t>I potten</a:t>
            </a:r>
            <a:r>
              <a:rPr lang="nb-NO" sz="2000" kern="0">
                <a:solidFill>
                  <a:srgbClr val="000000"/>
                </a:solidFill>
              </a:rPr>
              <a:t>: 15 mill. kroner (ytterligere 20. mill etter sommeren)</a:t>
            </a:r>
          </a:p>
          <a:p>
            <a:pPr marL="342900" lvl="0" indent="-342900" defTabSz="914372">
              <a:lnSpc>
                <a:spcPct val="100000"/>
              </a:lnSpc>
              <a:spcAft>
                <a:spcPts val="0"/>
              </a:spcAft>
            </a:pPr>
            <a:r>
              <a:rPr lang="nb-NO" sz="2000" b="1" kern="0">
                <a:solidFill>
                  <a:srgbClr val="000000"/>
                </a:solidFill>
              </a:rPr>
              <a:t>Støtte</a:t>
            </a:r>
            <a:r>
              <a:rPr lang="nb-NO" sz="2000" kern="0">
                <a:solidFill>
                  <a:srgbClr val="000000"/>
                </a:solidFill>
              </a:rPr>
              <a:t>: 200-350.000 kr</a:t>
            </a:r>
          </a:p>
          <a:p>
            <a:pPr marL="342900" lvl="0" indent="-342900" defTabSz="914372">
              <a:lnSpc>
                <a:spcPct val="100000"/>
              </a:lnSpc>
              <a:spcAft>
                <a:spcPts val="0"/>
              </a:spcAft>
            </a:pPr>
            <a:r>
              <a:rPr lang="nb-NO" sz="2000" b="1" kern="0">
                <a:solidFill>
                  <a:srgbClr val="000000"/>
                </a:solidFill>
              </a:rPr>
              <a:t>Støttegrad</a:t>
            </a:r>
            <a:r>
              <a:rPr lang="nb-NO" sz="2000" kern="0">
                <a:solidFill>
                  <a:srgbClr val="000000"/>
                </a:solidFill>
              </a:rPr>
              <a:t>: inntil 70 %</a:t>
            </a:r>
          </a:p>
          <a:p>
            <a:pPr marL="342900" lvl="0" indent="-342900" defTabSz="914372">
              <a:lnSpc>
                <a:spcPct val="100000"/>
              </a:lnSpc>
              <a:spcAft>
                <a:spcPts val="0"/>
              </a:spcAft>
            </a:pPr>
            <a:r>
              <a:rPr lang="nb-NO" sz="2000" b="1" kern="0">
                <a:solidFill>
                  <a:srgbClr val="000000"/>
                </a:solidFill>
              </a:rPr>
              <a:t>Varighet</a:t>
            </a:r>
            <a:r>
              <a:rPr lang="nb-NO" sz="2000" kern="0">
                <a:solidFill>
                  <a:srgbClr val="000000"/>
                </a:solidFill>
              </a:rPr>
              <a:t>: 2-6 mnd</a:t>
            </a:r>
          </a:p>
          <a:p>
            <a:pPr marL="0" lvl="0" indent="0">
              <a:buNone/>
            </a:pPr>
            <a:endParaRPr lang="nb-NO"/>
          </a:p>
        </p:txBody>
      </p:sp>
      <p:pic>
        <p:nvPicPr>
          <p:cNvPr id="5" name="Bilde 6">
            <a:extLst>
              <a:ext uri="{FF2B5EF4-FFF2-40B4-BE49-F238E27FC236}">
                <a16:creationId xmlns:a16="http://schemas.microsoft.com/office/drawing/2014/main" id="{B6C44FEE-9702-4258-8DB4-18B43C54A98C}"/>
              </a:ext>
            </a:extLst>
          </p:cNvPr>
          <p:cNvPicPr>
            <a:picLocks noChangeAspect="1"/>
          </p:cNvPicPr>
          <p:nvPr/>
        </p:nvPicPr>
        <p:blipFill>
          <a:blip r:embed="rId2"/>
          <a:stretch>
            <a:fillRect/>
          </a:stretch>
        </p:blipFill>
        <p:spPr>
          <a:xfrm>
            <a:off x="9344024" y="5781678"/>
            <a:ext cx="2847971" cy="1076321"/>
          </a:xfrm>
          <a:prstGeom prst="rect">
            <a:avLst/>
          </a:prstGeom>
          <a:noFill/>
          <a:ln cap="flat">
            <a:noFill/>
          </a:ln>
        </p:spPr>
      </p:pic>
      <p:sp>
        <p:nvSpPr>
          <p:cNvPr id="6" name="TekstSylinder 7">
            <a:extLst>
              <a:ext uri="{FF2B5EF4-FFF2-40B4-BE49-F238E27FC236}">
                <a16:creationId xmlns:a16="http://schemas.microsoft.com/office/drawing/2014/main" id="{FC62DB98-9E0F-4437-B5C8-2C4BF593969E}"/>
              </a:ext>
            </a:extLst>
          </p:cNvPr>
          <p:cNvSpPr txBox="1"/>
          <p:nvPr/>
        </p:nvSpPr>
        <p:spPr>
          <a:xfrm>
            <a:off x="780714" y="3757598"/>
            <a:ext cx="3578220" cy="2562240"/>
          </a:xfrm>
          <a:prstGeom prst="rect">
            <a:avLst/>
          </a:prstGeom>
          <a:noFill/>
          <a:ln cap="flat">
            <a:noFill/>
          </a:ln>
        </p:spPr>
        <p:txBody>
          <a:bodyPr vert="horz" wrap="none" lIns="91440" tIns="45720" rIns="91440" bIns="45720" anchor="t" anchorCtr="0" compatLnSpc="1">
            <a:spAutoFit/>
          </a:bodyPr>
          <a:lstStyle/>
          <a:p>
            <a:pPr marL="0" marR="0" lvl="0" indent="0" algn="l"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250" b="1" i="0" u="none" strike="noStrike" kern="0" cap="none" spc="0" baseline="0">
                <a:solidFill>
                  <a:srgbClr val="000000"/>
                </a:solidFill>
                <a:uFillTx/>
                <a:latin typeface="Calibri Light"/>
              </a:rPr>
              <a:t>Temaområder for utlysningen</a:t>
            </a:r>
          </a:p>
          <a:p>
            <a:pPr marL="342900" marR="0" lvl="0" indent="-34290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0" i="0" u="none" strike="noStrike" kern="0" cap="none" spc="0" baseline="0">
                <a:solidFill>
                  <a:srgbClr val="000000"/>
                </a:solidFill>
                <a:uFillTx/>
                <a:latin typeface="Calibri Light"/>
              </a:rPr>
              <a:t>Klima, miljø og energi</a:t>
            </a:r>
          </a:p>
          <a:p>
            <a:pPr marL="342900" marR="0" lvl="0" indent="-34290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0" i="0" u="none" strike="noStrike" kern="0" cap="none" spc="0" baseline="0">
                <a:solidFill>
                  <a:srgbClr val="000000"/>
                </a:solidFill>
                <a:uFillTx/>
                <a:latin typeface="Calibri Light"/>
              </a:rPr>
              <a:t>Helse og omsorg</a:t>
            </a:r>
          </a:p>
          <a:p>
            <a:pPr marL="342900" marR="0" lvl="0" indent="-34290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0" i="0" u="none" strike="noStrike" kern="0" cap="none" spc="0" baseline="0">
                <a:solidFill>
                  <a:srgbClr val="000000"/>
                </a:solidFill>
                <a:uFillTx/>
                <a:latin typeface="Calibri Light"/>
              </a:rPr>
              <a:t>Utdanning og oppvekst</a:t>
            </a:r>
          </a:p>
          <a:p>
            <a:pPr marL="342900" marR="0" lvl="0" indent="-34290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0" i="0" u="none" strike="noStrike" kern="0" cap="none" spc="0" baseline="0">
                <a:solidFill>
                  <a:srgbClr val="000000"/>
                </a:solidFill>
                <a:uFillTx/>
                <a:latin typeface="Calibri Light"/>
              </a:rPr>
              <a:t>Teknologi</a:t>
            </a:r>
          </a:p>
          <a:p>
            <a:pPr marL="342900" marR="0" lvl="0" indent="-34290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2000" b="0" i="0" u="none" strike="noStrike" kern="0" cap="none" spc="0" baseline="0">
                <a:solidFill>
                  <a:srgbClr val="000000"/>
                </a:solidFill>
                <a:uFillTx/>
                <a:latin typeface="Calibri Light"/>
              </a:rPr>
              <a:t>By-, steds- og regionutvikling </a:t>
            </a:r>
            <a:br>
              <a:rPr lang="nb-NO" sz="2000" b="0" i="0" u="none" strike="noStrike" kern="0" cap="none" spc="0" baseline="0">
                <a:solidFill>
                  <a:srgbClr val="000000"/>
                </a:solidFill>
                <a:uFillTx/>
                <a:latin typeface="Calibri Light"/>
              </a:rPr>
            </a:br>
            <a:endParaRPr lang="nb-NO" sz="2000" b="0" i="0" u="none" strike="noStrike" kern="0" cap="none" spc="0" baseline="0">
              <a:solidFill>
                <a:srgbClr val="000000"/>
              </a:solidFill>
              <a:uFillTx/>
              <a:latin typeface="Calibri Light"/>
            </a:endParaRPr>
          </a:p>
          <a:p>
            <a:pPr marL="0" marR="0" lvl="0" indent="0" algn="l"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000000"/>
              </a:solidFill>
              <a:uFillTx/>
              <a:latin typeface="Calibri Light"/>
            </a:endParaRPr>
          </a:p>
        </p:txBody>
      </p:sp>
      <p:cxnSp>
        <p:nvCxnSpPr>
          <p:cNvPr id="7" name="Rett linje 9">
            <a:extLst>
              <a:ext uri="{FF2B5EF4-FFF2-40B4-BE49-F238E27FC236}">
                <a16:creationId xmlns:a16="http://schemas.microsoft.com/office/drawing/2014/main" id="{EFAA9FCB-C302-45B0-AB7F-73DEAF85B876}"/>
              </a:ext>
            </a:extLst>
          </p:cNvPr>
          <p:cNvCxnSpPr/>
          <p:nvPr/>
        </p:nvCxnSpPr>
        <p:spPr>
          <a:xfrm>
            <a:off x="5368954" y="3559942"/>
            <a:ext cx="0" cy="3298058"/>
          </a:xfrm>
          <a:prstGeom prst="straightConnector1">
            <a:avLst/>
          </a:prstGeom>
          <a:noFill/>
          <a:ln w="6345" cap="flat">
            <a:solidFill>
              <a:srgbClr val="0085CA"/>
            </a:solidFill>
            <a:prstDash val="solid"/>
            <a:miter/>
          </a:ln>
        </p:spPr>
      </p:cxnSp>
      <p:cxnSp>
        <p:nvCxnSpPr>
          <p:cNvPr id="8" name="Rett linje 12">
            <a:extLst>
              <a:ext uri="{FF2B5EF4-FFF2-40B4-BE49-F238E27FC236}">
                <a16:creationId xmlns:a16="http://schemas.microsoft.com/office/drawing/2014/main" id="{DA35431E-DCD5-4BAC-9855-FD17A776C53B}"/>
              </a:ext>
            </a:extLst>
          </p:cNvPr>
          <p:cNvCxnSpPr/>
          <p:nvPr/>
        </p:nvCxnSpPr>
        <p:spPr>
          <a:xfrm>
            <a:off x="546692" y="3429000"/>
            <a:ext cx="10214342" cy="0"/>
          </a:xfrm>
          <a:prstGeom prst="straightConnector1">
            <a:avLst/>
          </a:prstGeom>
          <a:noFill/>
          <a:ln w="6345" cap="flat">
            <a:solidFill>
              <a:srgbClr val="0085CA"/>
            </a:solidFill>
            <a:prstDash val="solid"/>
            <a:miter/>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2311EBA7-6F39-44D7-96EE-1DDF89E4B50A}"/>
              </a:ext>
            </a:extLst>
          </p:cNvPr>
          <p:cNvSpPr txBox="1">
            <a:spLocks noGrp="1"/>
          </p:cNvSpPr>
          <p:nvPr>
            <p:ph type="body" idx="4294967295"/>
          </p:nvPr>
        </p:nvSpPr>
        <p:spPr>
          <a:xfrm>
            <a:off x="603439" y="2502191"/>
            <a:ext cx="4229502" cy="3148516"/>
          </a:xfrm>
        </p:spPr>
        <p:txBody>
          <a:bodyPr/>
          <a:lstStyle/>
          <a:p>
            <a:pPr marL="0" lvl="0" indent="0">
              <a:lnSpc>
                <a:spcPct val="90000"/>
              </a:lnSpc>
              <a:buNone/>
            </a:pPr>
            <a:r>
              <a:rPr lang="nb-NO" sz="2600" dirty="0">
                <a:solidFill>
                  <a:srgbClr val="000000"/>
                </a:solidFill>
              </a:rPr>
              <a:t>Hvem kan søke?</a:t>
            </a:r>
          </a:p>
          <a:p>
            <a:pPr lvl="0">
              <a:lnSpc>
                <a:spcPct val="90000"/>
              </a:lnSpc>
            </a:pPr>
            <a:r>
              <a:rPr lang="nb-NO" sz="1800" u="sng" dirty="0">
                <a:solidFill>
                  <a:srgbClr val="000000"/>
                </a:solidFill>
              </a:rPr>
              <a:t>Små og mellomstore bedrifter </a:t>
            </a:r>
            <a:r>
              <a:rPr lang="nb-NO" sz="1800" dirty="0">
                <a:solidFill>
                  <a:srgbClr val="000000"/>
                </a:solidFill>
              </a:rPr>
              <a:t>med registrert forretningsadresse i Viken</a:t>
            </a:r>
          </a:p>
          <a:p>
            <a:pPr lvl="0">
              <a:lnSpc>
                <a:spcPct val="90000"/>
              </a:lnSpc>
            </a:pPr>
            <a:r>
              <a:rPr lang="nb-NO" sz="1800" u="sng" dirty="0">
                <a:solidFill>
                  <a:srgbClr val="000000"/>
                </a:solidFill>
              </a:rPr>
              <a:t>Kommuner</a:t>
            </a:r>
            <a:r>
              <a:rPr lang="nb-NO" sz="1800" dirty="0">
                <a:solidFill>
                  <a:srgbClr val="000000"/>
                </a:solidFill>
              </a:rPr>
              <a:t> i Viken</a:t>
            </a:r>
          </a:p>
          <a:p>
            <a:pPr lvl="0">
              <a:lnSpc>
                <a:spcPct val="90000"/>
              </a:lnSpc>
            </a:pPr>
            <a:r>
              <a:rPr lang="nb-NO" sz="1800" dirty="0">
                <a:solidFill>
                  <a:srgbClr val="000000"/>
                </a:solidFill>
              </a:rPr>
              <a:t>Kommunale og interkommunale </a:t>
            </a:r>
            <a:r>
              <a:rPr lang="nb-NO" sz="1800" u="sng" dirty="0">
                <a:solidFill>
                  <a:srgbClr val="000000"/>
                </a:solidFill>
              </a:rPr>
              <a:t>fagetater/ -selskaper</a:t>
            </a:r>
            <a:r>
              <a:rPr lang="nb-NO" sz="1800" dirty="0">
                <a:solidFill>
                  <a:srgbClr val="000000"/>
                </a:solidFill>
              </a:rPr>
              <a:t> i Viken</a:t>
            </a:r>
          </a:p>
          <a:p>
            <a:pPr lvl="0">
              <a:lnSpc>
                <a:spcPct val="90000"/>
              </a:lnSpc>
            </a:pPr>
            <a:r>
              <a:rPr lang="nb-NO" sz="1800" dirty="0">
                <a:solidFill>
                  <a:srgbClr val="000000"/>
                </a:solidFill>
              </a:rPr>
              <a:t>Viken fylkeskommune</a:t>
            </a:r>
          </a:p>
          <a:p>
            <a:pPr marL="0" lvl="0" indent="0">
              <a:lnSpc>
                <a:spcPct val="90000"/>
              </a:lnSpc>
              <a:buNone/>
            </a:pPr>
            <a:r>
              <a:rPr lang="nb-NO" sz="1800" dirty="0">
                <a:solidFill>
                  <a:srgbClr val="000000"/>
                </a:solidFill>
              </a:rPr>
              <a:t>Søknader som ikke tilfredsstiller disse kravene vil bli avvist.</a:t>
            </a:r>
          </a:p>
          <a:p>
            <a:pPr lvl="0">
              <a:lnSpc>
                <a:spcPct val="90000"/>
              </a:lnSpc>
            </a:pPr>
            <a:endParaRPr lang="nb-NO" sz="1700" dirty="0">
              <a:solidFill>
                <a:srgbClr val="000000"/>
              </a:solidFill>
            </a:endParaRPr>
          </a:p>
        </p:txBody>
      </p:sp>
      <p:sp>
        <p:nvSpPr>
          <p:cNvPr id="3" name="Plassholder for lysbildenummer 3">
            <a:extLst>
              <a:ext uri="{FF2B5EF4-FFF2-40B4-BE49-F238E27FC236}">
                <a16:creationId xmlns:a16="http://schemas.microsoft.com/office/drawing/2014/main" id="{608A7AFA-80C3-4F93-8674-0FEADEF2D1E1}"/>
              </a:ext>
            </a:extLst>
          </p:cNvPr>
          <p:cNvSpPr txBox="1"/>
          <p:nvPr/>
        </p:nvSpPr>
        <p:spPr>
          <a:xfrm>
            <a:off x="8405256" y="6167655"/>
            <a:ext cx="2743200" cy="230831"/>
          </a:xfrm>
          <a:prstGeom prst="rect">
            <a:avLst/>
          </a:prstGeom>
          <a:noFill/>
          <a:ln cap="flat">
            <a:noFill/>
          </a:ln>
        </p:spPr>
        <p:txBody>
          <a:bodyPr vert="horz" wrap="square" lIns="0" tIns="0" rIns="0" bIns="0" anchor="ctr" anchorCtr="0" compatLnSpc="1">
            <a:noAutofit/>
          </a:bodyPr>
          <a:lstStyle/>
          <a:p>
            <a:pPr marL="0" marR="0" lvl="0" indent="0" algn="r"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500" b="0" i="0" u="none" strike="noStrike" kern="1200" cap="none" spc="0" baseline="0">
                <a:solidFill>
                  <a:srgbClr val="003B5C"/>
                </a:solidFill>
                <a:uFillTx/>
                <a:latin typeface="Calibri"/>
              </a:rPr>
              <a:t>Side </a:t>
            </a:r>
            <a:fld id="{D5F00B49-FE6F-4F12-90D7-6A6A19317EBC}" type="slidenum">
              <a:t>14</a:t>
            </a:fld>
            <a:endParaRPr lang="nb-NO" sz="1500" b="0" i="0" u="none" strike="noStrike" kern="1200" cap="none" spc="0" baseline="0">
              <a:solidFill>
                <a:srgbClr val="003B5C"/>
              </a:solidFill>
              <a:uFillTx/>
              <a:latin typeface="Calibri"/>
            </a:endParaRPr>
          </a:p>
        </p:txBody>
      </p:sp>
      <p:sp>
        <p:nvSpPr>
          <p:cNvPr id="4" name="Plassholder for tekst 4">
            <a:extLst>
              <a:ext uri="{FF2B5EF4-FFF2-40B4-BE49-F238E27FC236}">
                <a16:creationId xmlns:a16="http://schemas.microsoft.com/office/drawing/2014/main" id="{7B137275-4E70-4198-B613-A4B4505E1C3D}"/>
              </a:ext>
            </a:extLst>
          </p:cNvPr>
          <p:cNvSpPr txBox="1">
            <a:spLocks noGrp="1"/>
          </p:cNvSpPr>
          <p:nvPr>
            <p:ph type="body" idx="4294967295"/>
          </p:nvPr>
        </p:nvSpPr>
        <p:spPr>
          <a:xfrm>
            <a:off x="487777" y="262954"/>
            <a:ext cx="10660678" cy="2139046"/>
          </a:xfrm>
        </p:spPr>
        <p:txBody>
          <a:bodyPr>
            <a:spAutoFit/>
          </a:bodyPr>
          <a:lstStyle/>
          <a:p>
            <a:pPr marL="0" lvl="0" indent="0" defTabSz="914372">
              <a:lnSpc>
                <a:spcPct val="100000"/>
              </a:lnSpc>
              <a:spcAft>
                <a:spcPts val="0"/>
              </a:spcAft>
              <a:buNone/>
            </a:pPr>
            <a:r>
              <a:rPr lang="nb-NO" sz="3000" dirty="0">
                <a:solidFill>
                  <a:srgbClr val="000000"/>
                </a:solidFill>
              </a:rPr>
              <a:t>Forprosjektene skal avklare om innovasjonen kan videreføres i et hovedprosjekt i en av to kategorier:</a:t>
            </a:r>
          </a:p>
          <a:p>
            <a:pPr marL="0" lvl="0" indent="0" defTabSz="914372">
              <a:lnSpc>
                <a:spcPct val="100000"/>
              </a:lnSpc>
              <a:spcAft>
                <a:spcPts val="0"/>
              </a:spcAft>
              <a:buNone/>
            </a:pPr>
            <a:endParaRPr lang="nb-NO" sz="800" dirty="0">
              <a:solidFill>
                <a:srgbClr val="000000"/>
              </a:solidFill>
            </a:endParaRPr>
          </a:p>
          <a:p>
            <a:pPr marL="342900" lvl="0" indent="-342900" defTabSz="914372">
              <a:lnSpc>
                <a:spcPct val="100000"/>
              </a:lnSpc>
              <a:spcAft>
                <a:spcPts val="0"/>
              </a:spcAft>
              <a:buFont typeface="Calibri"/>
              <a:buAutoNum type="arabicPeriod"/>
            </a:pPr>
            <a:r>
              <a:rPr lang="nb-NO" sz="1800" dirty="0">
                <a:solidFill>
                  <a:srgbClr val="000000"/>
                </a:solidFill>
              </a:rPr>
              <a:t>som er avhengig av ny kunnskap som dermed kan føre til et forskningsdrevet innovasjonsprosjekt i regi av RFF, Forskningsrådet eller EU-midler</a:t>
            </a:r>
          </a:p>
          <a:p>
            <a:pPr marL="342900" lvl="0" indent="-342900" defTabSz="914372">
              <a:lnSpc>
                <a:spcPct val="100000"/>
              </a:lnSpc>
              <a:spcAft>
                <a:spcPts val="0"/>
              </a:spcAft>
              <a:buFont typeface="Calibri"/>
              <a:buAutoNum type="arabicPeriod"/>
            </a:pPr>
            <a:r>
              <a:rPr lang="nb-NO" sz="1800" dirty="0">
                <a:solidFill>
                  <a:srgbClr val="000000"/>
                </a:solidFill>
              </a:rPr>
              <a:t>som er et utviklingsprosjekt uten forskningsutfordringer</a:t>
            </a:r>
          </a:p>
          <a:p>
            <a:pPr marL="0" lvl="0" indent="0" defTabSz="914372">
              <a:lnSpc>
                <a:spcPct val="100000"/>
              </a:lnSpc>
              <a:spcAft>
                <a:spcPts val="0"/>
              </a:spcAft>
              <a:buNone/>
            </a:pPr>
            <a:endParaRPr lang="nb-NO" sz="1700" dirty="0">
              <a:solidFill>
                <a:srgbClr val="000000"/>
              </a:solidFill>
            </a:endParaRPr>
          </a:p>
        </p:txBody>
      </p:sp>
      <p:pic>
        <p:nvPicPr>
          <p:cNvPr id="5" name="Bilde 5">
            <a:extLst>
              <a:ext uri="{FF2B5EF4-FFF2-40B4-BE49-F238E27FC236}">
                <a16:creationId xmlns:a16="http://schemas.microsoft.com/office/drawing/2014/main" id="{6A1079AD-77E3-4CF7-A65F-56CCF89E8223}"/>
              </a:ext>
            </a:extLst>
          </p:cNvPr>
          <p:cNvPicPr>
            <a:picLocks noChangeAspect="1"/>
          </p:cNvPicPr>
          <p:nvPr/>
        </p:nvPicPr>
        <p:blipFill>
          <a:blip r:embed="rId2"/>
          <a:stretch>
            <a:fillRect/>
          </a:stretch>
        </p:blipFill>
        <p:spPr>
          <a:xfrm>
            <a:off x="9344024" y="5781678"/>
            <a:ext cx="2847971" cy="1076321"/>
          </a:xfrm>
          <a:prstGeom prst="rect">
            <a:avLst/>
          </a:prstGeom>
          <a:noFill/>
          <a:ln cap="flat">
            <a:noFill/>
          </a:ln>
        </p:spPr>
      </p:pic>
      <p:sp>
        <p:nvSpPr>
          <p:cNvPr id="6" name="TekstSylinder 6">
            <a:extLst>
              <a:ext uri="{FF2B5EF4-FFF2-40B4-BE49-F238E27FC236}">
                <a16:creationId xmlns:a16="http://schemas.microsoft.com/office/drawing/2014/main" id="{B2EECA4A-0879-4125-BEDB-365BB22AC61C}"/>
              </a:ext>
            </a:extLst>
          </p:cNvPr>
          <p:cNvSpPr txBox="1"/>
          <p:nvPr/>
        </p:nvSpPr>
        <p:spPr>
          <a:xfrm>
            <a:off x="5489974" y="2371222"/>
            <a:ext cx="5232447" cy="4216539"/>
          </a:xfrm>
          <a:prstGeom prst="rect">
            <a:avLst/>
          </a:prstGeom>
          <a:noFill/>
          <a:ln cap="flat">
            <a:noFill/>
          </a:ln>
        </p:spPr>
        <p:txBody>
          <a:bodyPr vert="horz" wrap="square" lIns="91440" tIns="45720" rIns="91440" bIns="45720" anchor="t" anchorCtr="0" compatLnSpc="1">
            <a:spAutoFit/>
          </a:bodyPr>
          <a:lstStyle/>
          <a:p>
            <a:pPr marL="0" marR="0" lvl="0" indent="0" algn="l"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600" b="0" i="0" u="none" strike="noStrike" kern="1200" cap="none" spc="0" baseline="0" dirty="0">
                <a:solidFill>
                  <a:srgbClr val="000000"/>
                </a:solidFill>
                <a:uFillTx/>
                <a:latin typeface="Calibri Light"/>
              </a:rPr>
              <a:t>Hva kan du søke om støtte til?</a:t>
            </a:r>
            <a:endParaRPr lang="nb-NO" sz="1800" b="0" i="0" u="none" strike="noStrike" kern="0" cap="none" spc="0" baseline="0" dirty="0">
              <a:solidFill>
                <a:srgbClr val="000000"/>
              </a:solidFill>
              <a:uFillTx/>
              <a:latin typeface="Calibri Light"/>
            </a:endParaRPr>
          </a:p>
          <a:p>
            <a:pPr marL="285750" marR="0" lvl="0" indent="-28575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0" i="0" u="none" strike="noStrike" kern="0" cap="none" spc="0" baseline="0" dirty="0">
                <a:solidFill>
                  <a:srgbClr val="000000"/>
                </a:solidFill>
                <a:uFillTx/>
                <a:latin typeface="Calibri Light"/>
              </a:rPr>
              <a:t>avklare </a:t>
            </a:r>
            <a:r>
              <a:rPr lang="nb-NO" sz="1800" b="0" i="0" u="sng" strike="noStrike" kern="0" cap="none" spc="0" baseline="0" dirty="0">
                <a:solidFill>
                  <a:srgbClr val="000000"/>
                </a:solidFill>
                <a:uFillTx/>
                <a:latin typeface="Calibri Light"/>
              </a:rPr>
              <a:t>om</a:t>
            </a:r>
            <a:r>
              <a:rPr lang="nb-NO" sz="1800" b="0" i="0" u="none" strike="noStrike" kern="0" cap="none" spc="0" baseline="0" dirty="0">
                <a:solidFill>
                  <a:srgbClr val="000000"/>
                </a:solidFill>
                <a:uFillTx/>
                <a:latin typeface="Calibri Light"/>
              </a:rPr>
              <a:t> innovasjonsprosjektet i hovedprosjektfasen inneholder </a:t>
            </a:r>
            <a:r>
              <a:rPr lang="nb-NO" sz="1800" b="0" i="0" u="sng" strike="noStrike" kern="0" cap="none" spc="0" baseline="0" dirty="0">
                <a:solidFill>
                  <a:srgbClr val="000000"/>
                </a:solidFill>
                <a:uFillTx/>
                <a:latin typeface="Calibri Light"/>
              </a:rPr>
              <a:t>forskningsutfordringer</a:t>
            </a:r>
            <a:r>
              <a:rPr lang="nb-NO" sz="1800" b="0" i="0" u="none" strike="noStrike" kern="0" cap="none" spc="0" baseline="0" dirty="0">
                <a:solidFill>
                  <a:srgbClr val="000000"/>
                </a:solidFill>
                <a:uFillTx/>
                <a:latin typeface="Calibri Light"/>
              </a:rPr>
              <a:t> eller om det er hovedvekt på </a:t>
            </a:r>
            <a:r>
              <a:rPr lang="nb-NO" sz="1800" b="0" i="0" u="sng" strike="noStrike" kern="0" cap="none" spc="0" baseline="0" dirty="0">
                <a:solidFill>
                  <a:srgbClr val="000000"/>
                </a:solidFill>
                <a:uFillTx/>
                <a:latin typeface="Calibri Light"/>
              </a:rPr>
              <a:t>utviklingsarbeid</a:t>
            </a:r>
            <a:r>
              <a:rPr lang="nb-NO" sz="1800" b="0" i="0" u="none" strike="noStrike" kern="0" cap="none" spc="0" baseline="0" dirty="0">
                <a:solidFill>
                  <a:srgbClr val="000000"/>
                </a:solidFill>
                <a:uFillTx/>
                <a:latin typeface="Calibri Light"/>
              </a:rPr>
              <a:t> </a:t>
            </a:r>
          </a:p>
          <a:p>
            <a:pPr marL="285750" marR="0" lvl="0" indent="-28575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0" i="0" u="sng" strike="noStrike" kern="0" cap="none" spc="0" baseline="0" dirty="0">
                <a:solidFill>
                  <a:srgbClr val="000000"/>
                </a:solidFill>
                <a:uFillTx/>
                <a:latin typeface="Calibri Light"/>
              </a:rPr>
              <a:t>definere forskningsutfordringer </a:t>
            </a:r>
            <a:r>
              <a:rPr lang="nb-NO" sz="1800" b="0" i="0" u="none" strike="noStrike" kern="0" cap="none" spc="0" baseline="0" dirty="0">
                <a:solidFill>
                  <a:srgbClr val="000000"/>
                </a:solidFill>
                <a:uFillTx/>
                <a:latin typeface="Calibri Light"/>
              </a:rPr>
              <a:t>videre i et hovedprosjekt</a:t>
            </a:r>
          </a:p>
          <a:p>
            <a:pPr marL="285750" marR="0" lvl="0" indent="-28575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0" i="0" u="none" strike="noStrike" kern="0" cap="none" spc="0" baseline="0" dirty="0">
                <a:solidFill>
                  <a:srgbClr val="000000"/>
                </a:solidFill>
                <a:uFillTx/>
                <a:latin typeface="Calibri Light"/>
              </a:rPr>
              <a:t>definere utviklingsbehovene videre i et hovedprosjekt</a:t>
            </a:r>
          </a:p>
          <a:p>
            <a:pPr marL="285750" marR="0" lvl="0" indent="-285750" algn="l" defTabSz="914372"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nb-NO" sz="1800" b="0" i="0" u="sng" strike="noStrike" kern="0" cap="none" spc="0" baseline="0" dirty="0">
                <a:solidFill>
                  <a:srgbClr val="000000"/>
                </a:solidFill>
                <a:uFillTx/>
                <a:latin typeface="Calibri Light"/>
              </a:rPr>
              <a:t>etablere samarbeid med relevante kompetansemiljøer </a:t>
            </a:r>
            <a:r>
              <a:rPr lang="nb-NO" sz="1800" b="0" i="0" u="none" strike="noStrike" kern="0" cap="none" spc="0" baseline="0" dirty="0">
                <a:solidFill>
                  <a:srgbClr val="000000"/>
                </a:solidFill>
                <a:uFillTx/>
                <a:latin typeface="Calibri Light"/>
              </a:rPr>
              <a:t>og andre samarbeidspartnere som kan bidra i hovedprosjektet</a:t>
            </a:r>
          </a:p>
          <a:p>
            <a:pPr marL="0" marR="0" lvl="0" indent="0" algn="l"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2600" b="0" i="0" u="none" strike="noStrike" kern="1200" cap="none" spc="0" baseline="0" dirty="0">
              <a:solidFill>
                <a:srgbClr val="000000"/>
              </a:solidFill>
              <a:uFillTx/>
              <a:latin typeface="Calibri Light"/>
            </a:endParaRPr>
          </a:p>
          <a:p>
            <a:pPr marL="0" marR="0" lvl="0" indent="0" algn="l" defTabSz="9143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dirty="0">
              <a:solidFill>
                <a:srgbClr val="000000"/>
              </a:solidFill>
              <a:uFillTx/>
              <a:latin typeface="Calibri Light"/>
            </a:endParaRPr>
          </a:p>
        </p:txBody>
      </p:sp>
      <p:cxnSp>
        <p:nvCxnSpPr>
          <p:cNvPr id="7" name="Rett linje 9">
            <a:extLst>
              <a:ext uri="{FF2B5EF4-FFF2-40B4-BE49-F238E27FC236}">
                <a16:creationId xmlns:a16="http://schemas.microsoft.com/office/drawing/2014/main" id="{066B92F6-E563-44B5-9455-03D56B2F7D87}"/>
              </a:ext>
            </a:extLst>
          </p:cNvPr>
          <p:cNvCxnSpPr/>
          <p:nvPr/>
        </p:nvCxnSpPr>
        <p:spPr>
          <a:xfrm>
            <a:off x="5020531" y="2502191"/>
            <a:ext cx="0" cy="4128370"/>
          </a:xfrm>
          <a:prstGeom prst="straightConnector1">
            <a:avLst/>
          </a:prstGeom>
          <a:noFill/>
          <a:ln w="6345" cap="flat">
            <a:solidFill>
              <a:srgbClr val="0085CA"/>
            </a:solidFill>
            <a:prstDash val="solid"/>
            <a:miter/>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81609B73-70FA-413B-9D33-78C712993A34}"/>
              </a:ext>
            </a:extLst>
          </p:cNvPr>
          <p:cNvPicPr>
            <a:picLocks noChangeAspect="1"/>
          </p:cNvPicPr>
          <p:nvPr/>
        </p:nvPicPr>
        <p:blipFill rotWithShape="1">
          <a:blip r:embed="rId2"/>
          <a:srcRect l="6914" t="-1" r="-21446" b="-9578"/>
          <a:stretch/>
        </p:blipFill>
        <p:spPr>
          <a:xfrm>
            <a:off x="7945820" y="9"/>
            <a:ext cx="4719146" cy="7514887"/>
          </a:xfrm>
          <a:prstGeom prst="rect">
            <a:avLst/>
          </a:prstGeom>
          <a:noFill/>
        </p:spPr>
      </p:pic>
      <p:sp>
        <p:nvSpPr>
          <p:cNvPr id="10" name="Tittel 9">
            <a:extLst>
              <a:ext uri="{FF2B5EF4-FFF2-40B4-BE49-F238E27FC236}">
                <a16:creationId xmlns:a16="http://schemas.microsoft.com/office/drawing/2014/main" id="{669AAB8A-110D-4E10-BBC7-A117FEB49865}"/>
              </a:ext>
            </a:extLst>
          </p:cNvPr>
          <p:cNvSpPr>
            <a:spLocks noGrp="1"/>
          </p:cNvSpPr>
          <p:nvPr>
            <p:ph type="ctrTitle"/>
          </p:nvPr>
        </p:nvSpPr>
        <p:spPr>
          <a:xfrm>
            <a:off x="1045030" y="2513397"/>
            <a:ext cx="5736770" cy="1384995"/>
          </a:xfrm>
        </p:spPr>
        <p:txBody>
          <a:bodyPr anchor="t">
            <a:normAutofit/>
          </a:bodyPr>
          <a:lstStyle/>
          <a:p>
            <a:r>
              <a:rPr lang="nb-NO" dirty="0"/>
              <a:t>22 millioner til næringsutvikling</a:t>
            </a:r>
          </a:p>
        </p:txBody>
      </p:sp>
      <p:sp>
        <p:nvSpPr>
          <p:cNvPr id="19" name="Text Placeholder 5">
            <a:extLst>
              <a:ext uri="{FF2B5EF4-FFF2-40B4-BE49-F238E27FC236}">
                <a16:creationId xmlns:a16="http://schemas.microsoft.com/office/drawing/2014/main" id="{B9C552B2-D24A-4AE4-9F53-5A206908202C}"/>
              </a:ext>
            </a:extLst>
          </p:cNvPr>
          <p:cNvSpPr>
            <a:spLocks noGrp="1"/>
          </p:cNvSpPr>
          <p:nvPr>
            <p:ph type="body" sz="quarter" idx="13"/>
          </p:nvPr>
        </p:nvSpPr>
        <p:spPr>
          <a:xfrm>
            <a:off x="1045030" y="4051827"/>
            <a:ext cx="6270170" cy="2100398"/>
          </a:xfrm>
        </p:spPr>
        <p:txBody>
          <a:bodyPr/>
          <a:lstStyle/>
          <a:p>
            <a:r>
              <a:rPr lang="nb-NO" sz="2000" dirty="0"/>
              <a:t>Flere støtteordninger rettet mot utvikling av næringslivet kan brukes til å støtte tiltak rettet mot dagens utfordringer.</a:t>
            </a:r>
            <a:br>
              <a:rPr lang="nb-NO" sz="2000" dirty="0"/>
            </a:br>
            <a:br>
              <a:rPr lang="nb-NO" sz="2000" dirty="0"/>
            </a:br>
            <a:r>
              <a:rPr lang="nb-NO" sz="2000" dirty="0"/>
              <a:t>Føringene for ordningene justeres slik at næringslivets nåværende situasjon ivaretas. Disse ordningene får </a:t>
            </a:r>
            <a:r>
              <a:rPr lang="nb-NO" sz="2000" u="sng" dirty="0"/>
              <a:t>to søknadsfrister</a:t>
            </a:r>
            <a:r>
              <a:rPr lang="nb-NO" sz="2000" dirty="0"/>
              <a:t> før sommeren. </a:t>
            </a:r>
            <a:endParaRPr lang="en-US" sz="2000" dirty="0"/>
          </a:p>
        </p:txBody>
      </p:sp>
      <p:sp>
        <p:nvSpPr>
          <p:cNvPr id="5" name="Plassholder for lysbildenummer 4">
            <a:extLst>
              <a:ext uri="{FF2B5EF4-FFF2-40B4-BE49-F238E27FC236}">
                <a16:creationId xmlns:a16="http://schemas.microsoft.com/office/drawing/2014/main" id="{FB28EFDD-3107-4D14-A383-DA93B4780F01}"/>
              </a:ext>
            </a:extLst>
          </p:cNvPr>
          <p:cNvSpPr>
            <a:spLocks noGrp="1"/>
          </p:cNvSpPr>
          <p:nvPr>
            <p:ph type="sldNum" sz="quarter" idx="12"/>
          </p:nvPr>
        </p:nvSpPr>
        <p:spPr/>
        <p:txBody>
          <a:bodyPr anchor="ctr">
            <a:normAutofit fontScale="25000" lnSpcReduction="20000"/>
          </a:bodyPr>
          <a:lstStyle/>
          <a:p>
            <a:pPr>
              <a:lnSpc>
                <a:spcPct val="90000"/>
              </a:lnSpc>
              <a:spcAft>
                <a:spcPts val="600"/>
              </a:spcAft>
            </a:pPr>
            <a:r>
              <a:rPr lang="nb-NO"/>
              <a:t>Side </a:t>
            </a:r>
            <a:fld id="{FBDFE5B2-30AA-4B07-A289-8689B0294A66}" type="slidenum">
              <a:rPr lang="nb-NO" smtClean="0"/>
              <a:pPr>
                <a:lnSpc>
                  <a:spcPct val="90000"/>
                </a:lnSpc>
                <a:spcAft>
                  <a:spcPts val="600"/>
                </a:spcAft>
              </a:pPr>
              <a:t>15</a:t>
            </a:fld>
            <a:endParaRPr lang="nb-NO"/>
          </a:p>
        </p:txBody>
      </p:sp>
    </p:spTree>
    <p:extLst>
      <p:ext uri="{BB962C8B-B14F-4D97-AF65-F5344CB8AC3E}">
        <p14:creationId xmlns:p14="http://schemas.microsoft.com/office/powerpoint/2010/main" val="359501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A37AE879-CA3D-441E-83EC-49397930A101}"/>
              </a:ext>
            </a:extLst>
          </p:cNvPr>
          <p:cNvSpPr/>
          <p:nvPr/>
        </p:nvSpPr>
        <p:spPr>
          <a:xfrm>
            <a:off x="8266575" y="1624614"/>
            <a:ext cx="3225354" cy="40570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b-NO"/>
          </a:p>
        </p:txBody>
      </p:sp>
      <p:sp>
        <p:nvSpPr>
          <p:cNvPr id="27" name="Rektangel 26">
            <a:extLst>
              <a:ext uri="{FF2B5EF4-FFF2-40B4-BE49-F238E27FC236}">
                <a16:creationId xmlns:a16="http://schemas.microsoft.com/office/drawing/2014/main" id="{73AC406C-F01C-4F15-AA61-E3E0989EF956}"/>
              </a:ext>
            </a:extLst>
          </p:cNvPr>
          <p:cNvSpPr/>
          <p:nvPr/>
        </p:nvSpPr>
        <p:spPr>
          <a:xfrm>
            <a:off x="147431" y="1624614"/>
            <a:ext cx="8119144" cy="4057095"/>
          </a:xfrm>
          <a:prstGeom prst="rect">
            <a:avLst/>
          </a:prstGeom>
          <a:solidFill>
            <a:schemeClr val="bg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nb-NO"/>
          </a:p>
        </p:txBody>
      </p:sp>
      <p:sp>
        <p:nvSpPr>
          <p:cNvPr id="2" name="Tittel 1">
            <a:extLst>
              <a:ext uri="{FF2B5EF4-FFF2-40B4-BE49-F238E27FC236}">
                <a16:creationId xmlns:a16="http://schemas.microsoft.com/office/drawing/2014/main" id="{8C7A2BAA-CA8F-47C5-A560-3AF5BCCF9601}"/>
              </a:ext>
            </a:extLst>
          </p:cNvPr>
          <p:cNvSpPr>
            <a:spLocks noGrp="1"/>
          </p:cNvSpPr>
          <p:nvPr>
            <p:ph type="title"/>
          </p:nvPr>
        </p:nvSpPr>
        <p:spPr/>
        <p:txBody>
          <a:bodyPr/>
          <a:lstStyle/>
          <a:p>
            <a:r>
              <a:rPr lang="nb-NO" dirty="0"/>
              <a:t>Hvilke ordninger?</a:t>
            </a:r>
          </a:p>
        </p:txBody>
      </p:sp>
      <p:sp>
        <p:nvSpPr>
          <p:cNvPr id="4" name="Plassholder for lysbildenummer 3">
            <a:extLst>
              <a:ext uri="{FF2B5EF4-FFF2-40B4-BE49-F238E27FC236}">
                <a16:creationId xmlns:a16="http://schemas.microsoft.com/office/drawing/2014/main" id="{4684C7F6-74C6-4294-ACB6-C08ADCB00E06}"/>
              </a:ext>
            </a:extLst>
          </p:cNvPr>
          <p:cNvSpPr>
            <a:spLocks noGrp="1"/>
          </p:cNvSpPr>
          <p:nvPr>
            <p:ph type="sldNum" sz="quarter" idx="12"/>
          </p:nvPr>
        </p:nvSpPr>
        <p:spPr/>
        <p:txBody>
          <a:bodyPr/>
          <a:lstStyle/>
          <a:p>
            <a:r>
              <a:rPr lang="nb-NO"/>
              <a:t>Side </a:t>
            </a:r>
            <a:fld id="{FBDFE5B2-30AA-4B07-A289-8689B0294A66}" type="slidenum">
              <a:rPr lang="nb-NO" smtClean="0"/>
              <a:pPr/>
              <a:t>16</a:t>
            </a:fld>
            <a:endParaRPr lang="nb-NO" dirty="0"/>
          </a:p>
        </p:txBody>
      </p:sp>
      <p:cxnSp>
        <p:nvCxnSpPr>
          <p:cNvPr id="5" name="Rett linje 4">
            <a:extLst>
              <a:ext uri="{FF2B5EF4-FFF2-40B4-BE49-F238E27FC236}">
                <a16:creationId xmlns:a16="http://schemas.microsoft.com/office/drawing/2014/main" id="{8D30A958-4044-4ED6-8018-906C5147068E}"/>
              </a:ext>
            </a:extLst>
          </p:cNvPr>
          <p:cNvCxnSpPr>
            <a:cxnSpLocks/>
          </p:cNvCxnSpPr>
          <p:nvPr/>
        </p:nvCxnSpPr>
        <p:spPr>
          <a:xfrm>
            <a:off x="3311371" y="1624614"/>
            <a:ext cx="0" cy="40570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 name="Rett linje 6">
            <a:extLst>
              <a:ext uri="{FF2B5EF4-FFF2-40B4-BE49-F238E27FC236}">
                <a16:creationId xmlns:a16="http://schemas.microsoft.com/office/drawing/2014/main" id="{97CBDB10-713E-4CE8-BDBA-A2DD737853E9}"/>
              </a:ext>
            </a:extLst>
          </p:cNvPr>
          <p:cNvCxnSpPr>
            <a:cxnSpLocks/>
          </p:cNvCxnSpPr>
          <p:nvPr/>
        </p:nvCxnSpPr>
        <p:spPr>
          <a:xfrm>
            <a:off x="8266590" y="1624614"/>
            <a:ext cx="0" cy="405709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F768FFDF-8A75-4D87-BE22-DBB5639A806D}"/>
              </a:ext>
            </a:extLst>
          </p:cNvPr>
          <p:cNvCxnSpPr>
            <a:cxnSpLocks/>
          </p:cNvCxnSpPr>
          <p:nvPr/>
        </p:nvCxnSpPr>
        <p:spPr>
          <a:xfrm>
            <a:off x="3311371" y="3826276"/>
            <a:ext cx="495521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A86E0C61-6DB9-4AFE-A832-CFB7064FD40E}"/>
              </a:ext>
            </a:extLst>
          </p:cNvPr>
          <p:cNvSpPr txBox="1"/>
          <p:nvPr/>
        </p:nvSpPr>
        <p:spPr>
          <a:xfrm>
            <a:off x="1025316" y="1766411"/>
            <a:ext cx="1269506" cy="646331"/>
          </a:xfrm>
          <a:prstGeom prst="rect">
            <a:avLst/>
          </a:prstGeom>
          <a:noFill/>
        </p:spPr>
        <p:txBody>
          <a:bodyPr wrap="square" rtlCol="0">
            <a:spAutoFit/>
          </a:bodyPr>
          <a:lstStyle/>
          <a:p>
            <a:pPr algn="ctr"/>
            <a:r>
              <a:rPr lang="nb-NO" b="1" dirty="0">
                <a:solidFill>
                  <a:schemeClr val="accent1"/>
                </a:solidFill>
                <a:effectLst>
                  <a:innerShdw blurRad="63500" dist="50800" dir="13500000">
                    <a:prstClr val="black">
                      <a:alpha val="50000"/>
                    </a:prstClr>
                  </a:innerShdw>
                </a:effectLst>
              </a:rPr>
              <a:t>Buskerud-</a:t>
            </a:r>
            <a:br>
              <a:rPr lang="nb-NO" b="1" dirty="0">
                <a:solidFill>
                  <a:schemeClr val="accent1"/>
                </a:solidFill>
                <a:effectLst>
                  <a:innerShdw blurRad="63500" dist="50800" dir="13500000">
                    <a:prstClr val="black">
                      <a:alpha val="50000"/>
                    </a:prstClr>
                  </a:innerShdw>
                </a:effectLst>
              </a:rPr>
            </a:br>
            <a:r>
              <a:rPr lang="nb-NO" b="1" dirty="0">
                <a:solidFill>
                  <a:schemeClr val="accent1"/>
                </a:solidFill>
                <a:effectLst>
                  <a:innerShdw blurRad="63500" dist="50800" dir="13500000">
                    <a:prstClr val="black">
                      <a:alpha val="50000"/>
                    </a:prstClr>
                  </a:innerShdw>
                </a:effectLst>
              </a:rPr>
              <a:t>ordninger</a:t>
            </a:r>
          </a:p>
        </p:txBody>
      </p:sp>
      <p:sp>
        <p:nvSpPr>
          <p:cNvPr id="12" name="TekstSylinder 11">
            <a:extLst>
              <a:ext uri="{FF2B5EF4-FFF2-40B4-BE49-F238E27FC236}">
                <a16:creationId xmlns:a16="http://schemas.microsoft.com/office/drawing/2014/main" id="{556C5890-76A8-4034-810F-3F53B197D60F}"/>
              </a:ext>
            </a:extLst>
          </p:cNvPr>
          <p:cNvSpPr txBox="1"/>
          <p:nvPr/>
        </p:nvSpPr>
        <p:spPr>
          <a:xfrm>
            <a:off x="5154228" y="1771750"/>
            <a:ext cx="1269506" cy="646331"/>
          </a:xfrm>
          <a:prstGeom prst="rect">
            <a:avLst/>
          </a:prstGeom>
          <a:noFill/>
        </p:spPr>
        <p:txBody>
          <a:bodyPr wrap="square" rtlCol="0">
            <a:spAutoFit/>
          </a:bodyPr>
          <a:lstStyle/>
          <a:p>
            <a:pPr algn="ctr"/>
            <a:r>
              <a:rPr lang="nb-NO" b="1" dirty="0">
                <a:solidFill>
                  <a:schemeClr val="accent1"/>
                </a:solidFill>
                <a:effectLst>
                  <a:innerShdw blurRad="63500" dist="50800" dir="13500000">
                    <a:prstClr val="black">
                      <a:alpha val="50000"/>
                    </a:prstClr>
                  </a:innerShdw>
                </a:effectLst>
              </a:rPr>
              <a:t>Østfold-</a:t>
            </a:r>
            <a:br>
              <a:rPr lang="nb-NO" b="1" dirty="0">
                <a:solidFill>
                  <a:schemeClr val="accent1"/>
                </a:solidFill>
                <a:effectLst>
                  <a:innerShdw blurRad="63500" dist="50800" dir="13500000">
                    <a:prstClr val="black">
                      <a:alpha val="50000"/>
                    </a:prstClr>
                  </a:innerShdw>
                </a:effectLst>
              </a:rPr>
            </a:br>
            <a:r>
              <a:rPr lang="nb-NO" b="1" dirty="0">
                <a:solidFill>
                  <a:schemeClr val="accent1"/>
                </a:solidFill>
                <a:effectLst>
                  <a:innerShdw blurRad="63500" dist="50800" dir="13500000">
                    <a:prstClr val="black">
                      <a:alpha val="50000"/>
                    </a:prstClr>
                  </a:innerShdw>
                </a:effectLst>
              </a:rPr>
              <a:t>ordninger</a:t>
            </a:r>
          </a:p>
        </p:txBody>
      </p:sp>
      <p:sp>
        <p:nvSpPr>
          <p:cNvPr id="13" name="TekstSylinder 12">
            <a:extLst>
              <a:ext uri="{FF2B5EF4-FFF2-40B4-BE49-F238E27FC236}">
                <a16:creationId xmlns:a16="http://schemas.microsoft.com/office/drawing/2014/main" id="{71D010CE-37B7-48C3-8CA8-D4DC967864CE}"/>
              </a:ext>
            </a:extLst>
          </p:cNvPr>
          <p:cNvSpPr txBox="1"/>
          <p:nvPr/>
        </p:nvSpPr>
        <p:spPr>
          <a:xfrm>
            <a:off x="5154228" y="4002033"/>
            <a:ext cx="1269506" cy="646331"/>
          </a:xfrm>
          <a:prstGeom prst="rect">
            <a:avLst/>
          </a:prstGeom>
          <a:noFill/>
        </p:spPr>
        <p:txBody>
          <a:bodyPr wrap="square" rtlCol="0">
            <a:spAutoFit/>
          </a:bodyPr>
          <a:lstStyle/>
          <a:p>
            <a:pPr algn="ctr"/>
            <a:r>
              <a:rPr lang="nb-NO" b="1" dirty="0">
                <a:solidFill>
                  <a:schemeClr val="accent1"/>
                </a:solidFill>
                <a:effectLst>
                  <a:innerShdw blurRad="63500" dist="50800" dir="13500000">
                    <a:prstClr val="black">
                      <a:alpha val="50000"/>
                    </a:prstClr>
                  </a:innerShdw>
                </a:effectLst>
              </a:rPr>
              <a:t>Akershus-</a:t>
            </a:r>
            <a:br>
              <a:rPr lang="nb-NO" b="1" dirty="0">
                <a:solidFill>
                  <a:schemeClr val="accent1"/>
                </a:solidFill>
                <a:effectLst>
                  <a:innerShdw blurRad="63500" dist="50800" dir="13500000">
                    <a:prstClr val="black">
                      <a:alpha val="50000"/>
                    </a:prstClr>
                  </a:innerShdw>
                </a:effectLst>
              </a:rPr>
            </a:br>
            <a:r>
              <a:rPr lang="nb-NO" b="1" dirty="0">
                <a:solidFill>
                  <a:schemeClr val="accent1"/>
                </a:solidFill>
                <a:effectLst>
                  <a:innerShdw blurRad="63500" dist="50800" dir="13500000">
                    <a:prstClr val="black">
                      <a:alpha val="50000"/>
                    </a:prstClr>
                  </a:innerShdw>
                </a:effectLst>
              </a:rPr>
              <a:t>ordninger</a:t>
            </a:r>
          </a:p>
        </p:txBody>
      </p:sp>
      <p:sp>
        <p:nvSpPr>
          <p:cNvPr id="14" name="TekstSylinder 13">
            <a:extLst>
              <a:ext uri="{FF2B5EF4-FFF2-40B4-BE49-F238E27FC236}">
                <a16:creationId xmlns:a16="http://schemas.microsoft.com/office/drawing/2014/main" id="{FFEE18B0-C192-419D-9891-FFB07F940397}"/>
              </a:ext>
            </a:extLst>
          </p:cNvPr>
          <p:cNvSpPr txBox="1"/>
          <p:nvPr/>
        </p:nvSpPr>
        <p:spPr>
          <a:xfrm>
            <a:off x="9124347" y="1771751"/>
            <a:ext cx="1709899" cy="646331"/>
          </a:xfrm>
          <a:prstGeom prst="rect">
            <a:avLst/>
          </a:prstGeom>
          <a:noFill/>
        </p:spPr>
        <p:txBody>
          <a:bodyPr wrap="square" rtlCol="0">
            <a:spAutoFit/>
          </a:bodyPr>
          <a:lstStyle/>
          <a:p>
            <a:pPr algn="ctr"/>
            <a:r>
              <a:rPr lang="nb-NO" b="1" dirty="0">
                <a:solidFill>
                  <a:schemeClr val="accent1"/>
                </a:solidFill>
                <a:effectLst>
                  <a:innerShdw blurRad="63500" dist="50800" dir="13500000">
                    <a:prstClr val="black">
                      <a:alpha val="50000"/>
                    </a:prstClr>
                  </a:innerShdw>
                </a:effectLst>
              </a:rPr>
              <a:t>Viken-</a:t>
            </a:r>
          </a:p>
          <a:p>
            <a:pPr algn="ctr"/>
            <a:r>
              <a:rPr lang="nb-NO" b="1" dirty="0">
                <a:solidFill>
                  <a:schemeClr val="accent1"/>
                </a:solidFill>
                <a:effectLst>
                  <a:innerShdw blurRad="63500" dist="50800" dir="13500000">
                    <a:prstClr val="black">
                      <a:alpha val="50000"/>
                    </a:prstClr>
                  </a:innerShdw>
                </a:effectLst>
              </a:rPr>
              <a:t>ordninger</a:t>
            </a:r>
          </a:p>
        </p:txBody>
      </p:sp>
      <p:sp>
        <p:nvSpPr>
          <p:cNvPr id="16" name="TekstSylinder 15">
            <a:extLst>
              <a:ext uri="{FF2B5EF4-FFF2-40B4-BE49-F238E27FC236}">
                <a16:creationId xmlns:a16="http://schemas.microsoft.com/office/drawing/2014/main" id="{440D70E6-0003-4B15-8847-1453FD46B154}"/>
              </a:ext>
            </a:extLst>
          </p:cNvPr>
          <p:cNvSpPr txBox="1"/>
          <p:nvPr/>
        </p:nvSpPr>
        <p:spPr>
          <a:xfrm>
            <a:off x="147431" y="2615696"/>
            <a:ext cx="3025276" cy="830997"/>
          </a:xfrm>
          <a:prstGeom prst="rect">
            <a:avLst/>
          </a:prstGeom>
          <a:noFill/>
        </p:spPr>
        <p:txBody>
          <a:bodyPr wrap="square" rtlCol="0">
            <a:spAutoFit/>
          </a:bodyPr>
          <a:lstStyle/>
          <a:p>
            <a:pPr algn="ctr"/>
            <a:r>
              <a:rPr lang="nb-NO" sz="1600" dirty="0">
                <a:hlinkClick r:id="rId2"/>
              </a:rPr>
              <a:t>Oppfølging av regional plan for verdiskaping og næringsutvikling i Buskerud</a:t>
            </a:r>
            <a:endParaRPr lang="nb-NO" sz="1600" dirty="0"/>
          </a:p>
        </p:txBody>
      </p:sp>
      <p:sp>
        <p:nvSpPr>
          <p:cNvPr id="17" name="TekstSylinder 16">
            <a:extLst>
              <a:ext uri="{FF2B5EF4-FFF2-40B4-BE49-F238E27FC236}">
                <a16:creationId xmlns:a16="http://schemas.microsoft.com/office/drawing/2014/main" id="{53D57E65-8D9C-46EC-8757-5D9EAA2631A0}"/>
              </a:ext>
            </a:extLst>
          </p:cNvPr>
          <p:cNvSpPr txBox="1"/>
          <p:nvPr/>
        </p:nvSpPr>
        <p:spPr>
          <a:xfrm>
            <a:off x="147431" y="3560539"/>
            <a:ext cx="3025276" cy="584775"/>
          </a:xfrm>
          <a:prstGeom prst="rect">
            <a:avLst/>
          </a:prstGeom>
          <a:noFill/>
        </p:spPr>
        <p:txBody>
          <a:bodyPr wrap="square" rtlCol="0">
            <a:spAutoFit/>
          </a:bodyPr>
          <a:lstStyle/>
          <a:p>
            <a:pPr algn="ctr"/>
            <a:r>
              <a:rPr lang="nb-NO" sz="1600" dirty="0">
                <a:hlinkClick r:id="rId3"/>
              </a:rPr>
              <a:t>Utviklingsstøtte til innovasjonsaktører i Buskerud</a:t>
            </a:r>
            <a:endParaRPr lang="nb-NO" sz="1600" dirty="0"/>
          </a:p>
        </p:txBody>
      </p:sp>
      <p:sp>
        <p:nvSpPr>
          <p:cNvPr id="18" name="TekstSylinder 17">
            <a:extLst>
              <a:ext uri="{FF2B5EF4-FFF2-40B4-BE49-F238E27FC236}">
                <a16:creationId xmlns:a16="http://schemas.microsoft.com/office/drawing/2014/main" id="{6A7F9313-089A-41D0-9A58-FEE9AF2383AC}"/>
              </a:ext>
            </a:extLst>
          </p:cNvPr>
          <p:cNvSpPr txBox="1"/>
          <p:nvPr/>
        </p:nvSpPr>
        <p:spPr>
          <a:xfrm>
            <a:off x="8405255" y="2641821"/>
            <a:ext cx="3025276" cy="584775"/>
          </a:xfrm>
          <a:prstGeom prst="rect">
            <a:avLst/>
          </a:prstGeom>
          <a:noFill/>
        </p:spPr>
        <p:txBody>
          <a:bodyPr wrap="square" rtlCol="0">
            <a:spAutoFit/>
          </a:bodyPr>
          <a:lstStyle/>
          <a:p>
            <a:pPr algn="ctr"/>
            <a:r>
              <a:rPr lang="nb-NO" sz="1600" dirty="0">
                <a:hlinkClick r:id="rId4"/>
              </a:rPr>
              <a:t>Næringsutvikling i distriktskommuner</a:t>
            </a:r>
            <a:endParaRPr lang="nb-NO" sz="1600" dirty="0"/>
          </a:p>
        </p:txBody>
      </p:sp>
      <p:sp>
        <p:nvSpPr>
          <p:cNvPr id="19" name="TekstSylinder 18">
            <a:extLst>
              <a:ext uri="{FF2B5EF4-FFF2-40B4-BE49-F238E27FC236}">
                <a16:creationId xmlns:a16="http://schemas.microsoft.com/office/drawing/2014/main" id="{D98D091E-3213-49B8-8260-D51B6CF09D20}"/>
              </a:ext>
            </a:extLst>
          </p:cNvPr>
          <p:cNvSpPr txBox="1"/>
          <p:nvPr/>
        </p:nvSpPr>
        <p:spPr>
          <a:xfrm>
            <a:off x="147431" y="4259160"/>
            <a:ext cx="3025276" cy="338554"/>
          </a:xfrm>
          <a:prstGeom prst="rect">
            <a:avLst/>
          </a:prstGeom>
          <a:noFill/>
        </p:spPr>
        <p:txBody>
          <a:bodyPr wrap="square" rtlCol="0">
            <a:spAutoFit/>
          </a:bodyPr>
          <a:lstStyle/>
          <a:p>
            <a:pPr algn="ctr"/>
            <a:r>
              <a:rPr lang="nb-NO" sz="1600" dirty="0">
                <a:hlinkClick r:id="rId5"/>
              </a:rPr>
              <a:t>KulturArvOpplevelser</a:t>
            </a:r>
            <a:endParaRPr lang="nb-NO" sz="1600" dirty="0"/>
          </a:p>
        </p:txBody>
      </p:sp>
      <p:sp>
        <p:nvSpPr>
          <p:cNvPr id="20" name="TekstSylinder 19">
            <a:extLst>
              <a:ext uri="{FF2B5EF4-FFF2-40B4-BE49-F238E27FC236}">
                <a16:creationId xmlns:a16="http://schemas.microsoft.com/office/drawing/2014/main" id="{CFB489BA-501C-491F-941D-2D8373DB66EB}"/>
              </a:ext>
            </a:extLst>
          </p:cNvPr>
          <p:cNvSpPr txBox="1"/>
          <p:nvPr/>
        </p:nvSpPr>
        <p:spPr>
          <a:xfrm>
            <a:off x="4276343" y="2641821"/>
            <a:ext cx="3025276" cy="584775"/>
          </a:xfrm>
          <a:prstGeom prst="rect">
            <a:avLst/>
          </a:prstGeom>
          <a:noFill/>
        </p:spPr>
        <p:txBody>
          <a:bodyPr wrap="square" rtlCol="0">
            <a:spAutoFit/>
          </a:bodyPr>
          <a:lstStyle/>
          <a:p>
            <a:pPr algn="ctr"/>
            <a:r>
              <a:rPr lang="nb-NO" sz="1600" dirty="0">
                <a:hlinkClick r:id="rId6"/>
              </a:rPr>
              <a:t>Støtteordning for næringsutvikling i Østfold</a:t>
            </a:r>
            <a:endParaRPr lang="nb-NO" sz="1600" dirty="0"/>
          </a:p>
        </p:txBody>
      </p:sp>
      <p:sp>
        <p:nvSpPr>
          <p:cNvPr id="22" name="TekstSylinder 21">
            <a:extLst>
              <a:ext uri="{FF2B5EF4-FFF2-40B4-BE49-F238E27FC236}">
                <a16:creationId xmlns:a16="http://schemas.microsoft.com/office/drawing/2014/main" id="{A0D06794-C3FC-4F0F-97A9-7DB7106C08C6}"/>
              </a:ext>
            </a:extLst>
          </p:cNvPr>
          <p:cNvSpPr txBox="1"/>
          <p:nvPr/>
        </p:nvSpPr>
        <p:spPr>
          <a:xfrm>
            <a:off x="4214939" y="4690087"/>
            <a:ext cx="3025276" cy="830997"/>
          </a:xfrm>
          <a:prstGeom prst="rect">
            <a:avLst/>
          </a:prstGeom>
          <a:noFill/>
        </p:spPr>
        <p:txBody>
          <a:bodyPr wrap="square" rtlCol="0">
            <a:spAutoFit/>
          </a:bodyPr>
          <a:lstStyle/>
          <a:p>
            <a:pPr algn="ctr"/>
            <a:r>
              <a:rPr lang="nb-NO" sz="1600" dirty="0"/>
              <a:t>Regionalt innovasjonsprogram for Akershus</a:t>
            </a:r>
            <a:br>
              <a:rPr lang="nb-NO" sz="1600" dirty="0"/>
            </a:br>
            <a:r>
              <a:rPr lang="nb-NO" sz="1600" dirty="0"/>
              <a:t>(gjennomført før krisen)</a:t>
            </a:r>
          </a:p>
        </p:txBody>
      </p:sp>
      <p:sp>
        <p:nvSpPr>
          <p:cNvPr id="23" name="TekstSylinder 22">
            <a:extLst>
              <a:ext uri="{FF2B5EF4-FFF2-40B4-BE49-F238E27FC236}">
                <a16:creationId xmlns:a16="http://schemas.microsoft.com/office/drawing/2014/main" id="{367EAA92-9084-457C-9F38-0EC89E78A29B}"/>
              </a:ext>
            </a:extLst>
          </p:cNvPr>
          <p:cNvSpPr txBox="1"/>
          <p:nvPr/>
        </p:nvSpPr>
        <p:spPr>
          <a:xfrm>
            <a:off x="8466658" y="3446693"/>
            <a:ext cx="3025276" cy="338554"/>
          </a:xfrm>
          <a:prstGeom prst="rect">
            <a:avLst/>
          </a:prstGeom>
          <a:noFill/>
        </p:spPr>
        <p:txBody>
          <a:bodyPr wrap="square" rtlCol="0">
            <a:spAutoFit/>
          </a:bodyPr>
          <a:lstStyle/>
          <a:p>
            <a:pPr algn="ctr"/>
            <a:r>
              <a:rPr lang="nb-NO" sz="1600" dirty="0">
                <a:hlinkClick r:id="rId7"/>
              </a:rPr>
              <a:t>Tilskudd til bedriftsnettverk</a:t>
            </a:r>
            <a:endParaRPr lang="nb-NO" sz="1600" dirty="0"/>
          </a:p>
        </p:txBody>
      </p:sp>
      <p:sp>
        <p:nvSpPr>
          <p:cNvPr id="24" name="TekstSylinder 23">
            <a:extLst>
              <a:ext uri="{FF2B5EF4-FFF2-40B4-BE49-F238E27FC236}">
                <a16:creationId xmlns:a16="http://schemas.microsoft.com/office/drawing/2014/main" id="{0AFA04A5-6D85-49F5-B3A7-CD20E4A28411}"/>
              </a:ext>
            </a:extLst>
          </p:cNvPr>
          <p:cNvSpPr txBox="1"/>
          <p:nvPr/>
        </p:nvSpPr>
        <p:spPr>
          <a:xfrm>
            <a:off x="8466658" y="3979109"/>
            <a:ext cx="3025276" cy="830997"/>
          </a:xfrm>
          <a:prstGeom prst="rect">
            <a:avLst/>
          </a:prstGeom>
          <a:noFill/>
        </p:spPr>
        <p:txBody>
          <a:bodyPr wrap="square" rtlCol="0">
            <a:spAutoFit/>
          </a:bodyPr>
          <a:lstStyle/>
          <a:p>
            <a:pPr algn="ctr"/>
            <a:r>
              <a:rPr lang="nb-NO" sz="1600" dirty="0">
                <a:hlinkClick r:id="rId8"/>
              </a:rPr>
              <a:t>Etablererordning </a:t>
            </a:r>
            <a:r>
              <a:rPr lang="nb-NO" sz="1600" dirty="0"/>
              <a:t>og </a:t>
            </a:r>
            <a:r>
              <a:rPr lang="nb-NO" sz="1600" dirty="0">
                <a:hlinkClick r:id="rId9"/>
              </a:rPr>
              <a:t>mentor/trainee-ordning </a:t>
            </a:r>
            <a:r>
              <a:rPr lang="nb-NO" sz="1600" dirty="0"/>
              <a:t>for innvandrere</a:t>
            </a:r>
          </a:p>
        </p:txBody>
      </p:sp>
      <p:sp>
        <p:nvSpPr>
          <p:cNvPr id="31" name="TekstSylinder 30">
            <a:extLst>
              <a:ext uri="{FF2B5EF4-FFF2-40B4-BE49-F238E27FC236}">
                <a16:creationId xmlns:a16="http://schemas.microsoft.com/office/drawing/2014/main" id="{8119DB3E-94DE-4F70-97F7-9229FD8308BC}"/>
              </a:ext>
            </a:extLst>
          </p:cNvPr>
          <p:cNvSpPr txBox="1"/>
          <p:nvPr/>
        </p:nvSpPr>
        <p:spPr>
          <a:xfrm>
            <a:off x="3150988" y="6096723"/>
            <a:ext cx="7315196" cy="369332"/>
          </a:xfrm>
          <a:prstGeom prst="rect">
            <a:avLst/>
          </a:prstGeom>
          <a:noFill/>
        </p:spPr>
        <p:txBody>
          <a:bodyPr wrap="square" rtlCol="0">
            <a:spAutoFit/>
          </a:bodyPr>
          <a:lstStyle/>
          <a:p>
            <a:r>
              <a:rPr lang="nb-NO" dirty="0"/>
              <a:t>Alle ordningene søkes gjennom </a:t>
            </a:r>
            <a:r>
              <a:rPr lang="nb-NO" dirty="0">
                <a:hlinkClick r:id="rId10"/>
              </a:rPr>
              <a:t>regionalforvaltning.no</a:t>
            </a:r>
            <a:endParaRPr lang="nb-NO" dirty="0"/>
          </a:p>
        </p:txBody>
      </p:sp>
    </p:spTree>
    <p:extLst>
      <p:ext uri="{BB962C8B-B14F-4D97-AF65-F5344CB8AC3E}">
        <p14:creationId xmlns:p14="http://schemas.microsoft.com/office/powerpoint/2010/main" val="105606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4691C1A-5ED5-4D1B-B4F6-3BF77123289B}"/>
              </a:ext>
            </a:extLst>
          </p:cNvPr>
          <p:cNvPicPr>
            <a:picLocks noChangeAspect="1"/>
          </p:cNvPicPr>
          <p:nvPr/>
        </p:nvPicPr>
        <p:blipFill rotWithShape="1">
          <a:blip r:embed="rId2"/>
          <a:srcRect r="-2" b="24802"/>
          <a:stretch/>
        </p:blipFill>
        <p:spPr>
          <a:xfrm>
            <a:off x="7660858" y="10"/>
            <a:ext cx="4531142" cy="6857990"/>
          </a:xfrm>
          <a:prstGeom prst="rect">
            <a:avLst/>
          </a:prstGeom>
          <a:noFill/>
        </p:spPr>
      </p:pic>
      <p:sp>
        <p:nvSpPr>
          <p:cNvPr id="10" name="Tittel 9">
            <a:extLst>
              <a:ext uri="{FF2B5EF4-FFF2-40B4-BE49-F238E27FC236}">
                <a16:creationId xmlns:a16="http://schemas.microsoft.com/office/drawing/2014/main" id="{669AAB8A-110D-4E10-BBC7-A117FEB49865}"/>
              </a:ext>
            </a:extLst>
          </p:cNvPr>
          <p:cNvSpPr>
            <a:spLocks noGrp="1"/>
          </p:cNvSpPr>
          <p:nvPr>
            <p:ph type="ctrTitle"/>
          </p:nvPr>
        </p:nvSpPr>
        <p:spPr>
          <a:xfrm>
            <a:off x="1045030" y="1723284"/>
            <a:ext cx="5736770" cy="1384995"/>
          </a:xfrm>
        </p:spPr>
        <p:txBody>
          <a:bodyPr anchor="t">
            <a:normAutofit/>
          </a:bodyPr>
          <a:lstStyle/>
          <a:p>
            <a:r>
              <a:rPr lang="nb-NO" dirty="0"/>
              <a:t>Tiltak for reiselivsnæringa</a:t>
            </a:r>
          </a:p>
        </p:txBody>
      </p:sp>
      <p:sp>
        <p:nvSpPr>
          <p:cNvPr id="5" name="Plassholder for lysbildenummer 4">
            <a:extLst>
              <a:ext uri="{FF2B5EF4-FFF2-40B4-BE49-F238E27FC236}">
                <a16:creationId xmlns:a16="http://schemas.microsoft.com/office/drawing/2014/main" id="{FB28EFDD-3107-4D14-A383-DA93B4780F01}"/>
              </a:ext>
            </a:extLst>
          </p:cNvPr>
          <p:cNvSpPr>
            <a:spLocks noGrp="1"/>
          </p:cNvSpPr>
          <p:nvPr>
            <p:ph type="sldNum" sz="quarter" idx="12"/>
          </p:nvPr>
        </p:nvSpPr>
        <p:spPr/>
        <p:txBody>
          <a:bodyPr anchor="ctr">
            <a:normAutofit fontScale="25000" lnSpcReduction="20000"/>
          </a:bodyPr>
          <a:lstStyle/>
          <a:p>
            <a:pPr>
              <a:lnSpc>
                <a:spcPct val="90000"/>
              </a:lnSpc>
              <a:spcAft>
                <a:spcPts val="600"/>
              </a:spcAft>
            </a:pPr>
            <a:r>
              <a:rPr lang="nb-NO"/>
              <a:t>Side </a:t>
            </a:r>
            <a:fld id="{FBDFE5B2-30AA-4B07-A289-8689B0294A66}" type="slidenum">
              <a:rPr lang="nb-NO" smtClean="0"/>
              <a:pPr>
                <a:lnSpc>
                  <a:spcPct val="90000"/>
                </a:lnSpc>
                <a:spcAft>
                  <a:spcPts val="600"/>
                </a:spcAft>
              </a:pPr>
              <a:t>17</a:t>
            </a:fld>
            <a:endParaRPr lang="nb-NO"/>
          </a:p>
        </p:txBody>
      </p:sp>
      <p:sp>
        <p:nvSpPr>
          <p:cNvPr id="19" name="Text Placeholder 5">
            <a:extLst>
              <a:ext uri="{FF2B5EF4-FFF2-40B4-BE49-F238E27FC236}">
                <a16:creationId xmlns:a16="http://schemas.microsoft.com/office/drawing/2014/main" id="{D0D4DDD9-E63D-488B-8C27-67B49E256042}"/>
              </a:ext>
            </a:extLst>
          </p:cNvPr>
          <p:cNvSpPr>
            <a:spLocks noGrp="1"/>
          </p:cNvSpPr>
          <p:nvPr>
            <p:ph type="body" sz="quarter" idx="13"/>
          </p:nvPr>
        </p:nvSpPr>
        <p:spPr>
          <a:xfrm>
            <a:off x="1045030" y="3314981"/>
            <a:ext cx="6615828" cy="3194676"/>
          </a:xfrm>
        </p:spPr>
        <p:txBody>
          <a:bodyPr/>
          <a:lstStyle/>
          <a:p>
            <a:r>
              <a:rPr lang="nb-NO" sz="2000" dirty="0"/>
              <a:t>Støtte destinasjonsselskapene slik at bedriftenes medlemskontingent i destinasjonsselskapene kan reduseres. Styrke destinasjonsselskapene slik at de kan gi </a:t>
            </a:r>
            <a:r>
              <a:rPr lang="nb-NO" sz="2000" u="sng" dirty="0"/>
              <a:t>styrket veiledning til reiselivsbedriftene </a:t>
            </a:r>
            <a:r>
              <a:rPr lang="nb-NO" sz="2000" dirty="0"/>
              <a:t>i vanskelige tider. </a:t>
            </a:r>
          </a:p>
          <a:p>
            <a:br>
              <a:rPr lang="nb-NO" sz="2000" dirty="0"/>
            </a:br>
            <a:r>
              <a:rPr lang="nb-NO" sz="2000" u="sng" dirty="0"/>
              <a:t>Innrette eksisterende støtteordninger </a:t>
            </a:r>
            <a:r>
              <a:rPr lang="nb-NO" sz="2000" dirty="0"/>
              <a:t>(KulturArvOpplevelser og Næringsutvikling i distriktskommuner) til å støtte mer kortsiktige tiltak, blant annet markedstiltak, pakking av produkter, hjemlevering og sesongsamarbeid.</a:t>
            </a:r>
            <a:endParaRPr lang="en-US" sz="1800" dirty="0"/>
          </a:p>
        </p:txBody>
      </p:sp>
    </p:spTree>
    <p:extLst>
      <p:ext uri="{BB962C8B-B14F-4D97-AF65-F5344CB8AC3E}">
        <p14:creationId xmlns:p14="http://schemas.microsoft.com/office/powerpoint/2010/main" val="228834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E42A5856-F717-4ACB-BB9A-122C87714D00}"/>
              </a:ext>
            </a:extLst>
          </p:cNvPr>
          <p:cNvSpPr>
            <a:spLocks noGrp="1"/>
          </p:cNvSpPr>
          <p:nvPr>
            <p:ph type="title"/>
          </p:nvPr>
        </p:nvSpPr>
        <p:spPr/>
        <p:txBody>
          <a:bodyPr/>
          <a:lstStyle/>
          <a:p>
            <a:r>
              <a:rPr lang="nb-NO" dirty="0"/>
              <a:t>Støtte til destinasjonsselskapene</a:t>
            </a:r>
          </a:p>
        </p:txBody>
      </p:sp>
      <p:sp>
        <p:nvSpPr>
          <p:cNvPr id="8" name="Plassholder for innhold 7">
            <a:extLst>
              <a:ext uri="{FF2B5EF4-FFF2-40B4-BE49-F238E27FC236}">
                <a16:creationId xmlns:a16="http://schemas.microsoft.com/office/drawing/2014/main" id="{3D82B186-0D0E-447B-BCD2-11943E7BE2B3}"/>
              </a:ext>
            </a:extLst>
          </p:cNvPr>
          <p:cNvSpPr>
            <a:spLocks noGrp="1"/>
          </p:cNvSpPr>
          <p:nvPr>
            <p:ph idx="1"/>
          </p:nvPr>
        </p:nvSpPr>
        <p:spPr>
          <a:xfrm>
            <a:off x="1077435" y="1660124"/>
            <a:ext cx="10076286" cy="1154097"/>
          </a:xfrm>
        </p:spPr>
        <p:txBody>
          <a:bodyPr/>
          <a:lstStyle/>
          <a:p>
            <a:r>
              <a:rPr lang="nb-NO" dirty="0"/>
              <a:t>Ukentlige </a:t>
            </a:r>
            <a:r>
              <a:rPr lang="nb-NO" u="sng" dirty="0"/>
              <a:t>dialogmøter</a:t>
            </a:r>
            <a:r>
              <a:rPr lang="nb-NO" dirty="0"/>
              <a:t> med destinasjonsselskapene. </a:t>
            </a:r>
            <a:r>
              <a:rPr lang="nb-NO" u="sng" dirty="0"/>
              <a:t>Rådgivning</a:t>
            </a:r>
            <a:r>
              <a:rPr lang="nb-NO" dirty="0"/>
              <a:t> prioriteres. </a:t>
            </a:r>
          </a:p>
          <a:p>
            <a:r>
              <a:rPr lang="nb-NO" dirty="0"/>
              <a:t>Støtte til </a:t>
            </a:r>
            <a:r>
              <a:rPr lang="nb-NO" u="sng" dirty="0"/>
              <a:t>kritiske aktiviteter </a:t>
            </a:r>
            <a:r>
              <a:rPr lang="nb-NO" dirty="0"/>
              <a:t>for reiselivsnæringen vurderes</a:t>
            </a:r>
          </a:p>
        </p:txBody>
      </p:sp>
      <p:sp>
        <p:nvSpPr>
          <p:cNvPr id="5" name="Plassholder for lysbildenummer 4">
            <a:extLst>
              <a:ext uri="{FF2B5EF4-FFF2-40B4-BE49-F238E27FC236}">
                <a16:creationId xmlns:a16="http://schemas.microsoft.com/office/drawing/2014/main" id="{7B3479AF-16A1-41FB-A238-3397E2DBED5B}"/>
              </a:ext>
            </a:extLst>
          </p:cNvPr>
          <p:cNvSpPr>
            <a:spLocks noGrp="1"/>
          </p:cNvSpPr>
          <p:nvPr>
            <p:ph type="sldNum" sz="quarter" idx="12"/>
          </p:nvPr>
        </p:nvSpPr>
        <p:spPr/>
        <p:txBody>
          <a:bodyPr/>
          <a:lstStyle/>
          <a:p>
            <a:fld id="{FBDFE5B2-30AA-4B07-A289-8689B0294A66}" type="slidenum">
              <a:rPr lang="nb-NO" smtClean="0"/>
              <a:pPr/>
              <a:t>18</a:t>
            </a:fld>
            <a:endParaRPr lang="nb-NO"/>
          </a:p>
        </p:txBody>
      </p:sp>
      <p:sp>
        <p:nvSpPr>
          <p:cNvPr id="6" name="Tittel 1">
            <a:extLst>
              <a:ext uri="{FF2B5EF4-FFF2-40B4-BE49-F238E27FC236}">
                <a16:creationId xmlns:a16="http://schemas.microsoft.com/office/drawing/2014/main" id="{41A25818-7422-4F26-B1EF-D09CF648FE09}"/>
              </a:ext>
            </a:extLst>
          </p:cNvPr>
          <p:cNvSpPr txBox="1">
            <a:spLocks/>
          </p:cNvSpPr>
          <p:nvPr/>
        </p:nvSpPr>
        <p:spPr>
          <a:xfrm>
            <a:off x="1038279" y="2921881"/>
            <a:ext cx="10076286" cy="634789"/>
          </a:xfrm>
          <a:prstGeom prst="rect">
            <a:avLst/>
          </a:prstGeom>
        </p:spPr>
        <p:txBody>
          <a:bodyPr vert="horz" lIns="0" tIns="0" rIns="0" bIns="0" rtlCol="0" anchor="ctr">
            <a:noAutofit/>
          </a:bodyPr>
          <a:lstStyle>
            <a:lvl1pPr algn="l" defTabSz="914411" rtl="0" eaLnBrk="1" latinLnBrk="0" hangingPunct="1">
              <a:lnSpc>
                <a:spcPct val="100000"/>
              </a:lnSpc>
              <a:spcBef>
                <a:spcPct val="0"/>
              </a:spcBef>
              <a:buNone/>
              <a:defRPr sz="4125" kern="1200">
                <a:solidFill>
                  <a:schemeClr val="dk2"/>
                </a:solidFill>
                <a:latin typeface="+mj-lt"/>
                <a:ea typeface="+mj-ea"/>
                <a:cs typeface="+mj-cs"/>
              </a:defRPr>
            </a:lvl1pPr>
          </a:lstStyle>
          <a:p>
            <a:r>
              <a:rPr lang="nb-NO" dirty="0"/>
              <a:t>Aktuelle ordninger for reiselivet</a:t>
            </a:r>
          </a:p>
        </p:txBody>
      </p:sp>
      <p:sp>
        <p:nvSpPr>
          <p:cNvPr id="9" name="Plassholder for innhold 7">
            <a:extLst>
              <a:ext uri="{FF2B5EF4-FFF2-40B4-BE49-F238E27FC236}">
                <a16:creationId xmlns:a16="http://schemas.microsoft.com/office/drawing/2014/main" id="{44BE19C3-DB33-44C1-BC03-87F9E8079F17}"/>
              </a:ext>
            </a:extLst>
          </p:cNvPr>
          <p:cNvSpPr txBox="1">
            <a:spLocks/>
          </p:cNvSpPr>
          <p:nvPr/>
        </p:nvSpPr>
        <p:spPr>
          <a:xfrm>
            <a:off x="6366352" y="3936119"/>
            <a:ext cx="4985214" cy="1533546"/>
          </a:xfrm>
          <a:prstGeom prst="rect">
            <a:avLst/>
          </a:prstGeom>
        </p:spPr>
        <p:txBody>
          <a:bodyPr vert="horz" lIns="0" tIns="0" rIns="0" bIns="0" rtlCol="0">
            <a:normAutofit/>
          </a:bodyPr>
          <a:lst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2"/>
              </a:rPr>
              <a:t>Næringsutvikling i distriktskommuner</a:t>
            </a:r>
            <a:endParaRPr lang="nb-NO" dirty="0"/>
          </a:p>
          <a:p>
            <a:r>
              <a:rPr lang="nb-NO" dirty="0">
                <a:hlinkClick r:id="rId3"/>
              </a:rPr>
              <a:t>KulturArvOpplevelser</a:t>
            </a:r>
            <a:endParaRPr lang="nb-NO" dirty="0"/>
          </a:p>
          <a:p>
            <a:r>
              <a:rPr lang="nb-NO" dirty="0"/>
              <a:t>Resterende næringsordninger</a:t>
            </a:r>
          </a:p>
        </p:txBody>
      </p:sp>
      <p:sp>
        <p:nvSpPr>
          <p:cNvPr id="10" name="Plassholder for innhold 7">
            <a:extLst>
              <a:ext uri="{FF2B5EF4-FFF2-40B4-BE49-F238E27FC236}">
                <a16:creationId xmlns:a16="http://schemas.microsoft.com/office/drawing/2014/main" id="{CA79D543-5C70-4834-9F85-740C2E49E36E}"/>
              </a:ext>
            </a:extLst>
          </p:cNvPr>
          <p:cNvSpPr txBox="1">
            <a:spLocks/>
          </p:cNvSpPr>
          <p:nvPr/>
        </p:nvSpPr>
        <p:spPr>
          <a:xfrm>
            <a:off x="1178027" y="3891663"/>
            <a:ext cx="4627969" cy="1533546"/>
          </a:xfrm>
          <a:prstGeom prst="rect">
            <a:avLst/>
          </a:prstGeom>
        </p:spPr>
        <p:txBody>
          <a:bodyPr vert="horz" lIns="0" tIns="0" rIns="0" bIns="0" rtlCol="0">
            <a:normAutofit/>
          </a:bodyPr>
          <a:lst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b="1" i="1" dirty="0"/>
              <a:t>Ordninger med reiseliv som målgruppe får åpnere føringer for å slippe inn søknader om midler til mer kortsiktige og akutte tiltak</a:t>
            </a:r>
          </a:p>
        </p:txBody>
      </p:sp>
    </p:spTree>
    <p:extLst>
      <p:ext uri="{BB962C8B-B14F-4D97-AF65-F5344CB8AC3E}">
        <p14:creationId xmlns:p14="http://schemas.microsoft.com/office/powerpoint/2010/main" val="364403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683DF66-C3A9-4FA2-BE77-E4B8E917CB02}"/>
              </a:ext>
            </a:extLst>
          </p:cNvPr>
          <p:cNvSpPr>
            <a:spLocks noGrp="1"/>
          </p:cNvSpPr>
          <p:nvPr>
            <p:ph type="title"/>
          </p:nvPr>
        </p:nvSpPr>
        <p:spPr>
          <a:xfrm>
            <a:off x="640079" y="2053641"/>
            <a:ext cx="3669161" cy="2760098"/>
          </a:xfrm>
        </p:spPr>
        <p:txBody>
          <a:bodyPr>
            <a:normAutofit/>
          </a:bodyPr>
          <a:lstStyle/>
          <a:p>
            <a:r>
              <a:rPr lang="nb-NO" dirty="0">
                <a:solidFill>
                  <a:srgbClr val="FFFFFF"/>
                </a:solidFill>
              </a:rPr>
              <a:t>Hvem kan søke?</a:t>
            </a:r>
          </a:p>
        </p:txBody>
      </p:sp>
      <p:sp>
        <p:nvSpPr>
          <p:cNvPr id="5" name="Plassholder for innhold 4">
            <a:extLst>
              <a:ext uri="{FF2B5EF4-FFF2-40B4-BE49-F238E27FC236}">
                <a16:creationId xmlns:a16="http://schemas.microsoft.com/office/drawing/2014/main" id="{3A1E0309-742D-4671-A78E-FB5D31F09348}"/>
              </a:ext>
            </a:extLst>
          </p:cNvPr>
          <p:cNvSpPr>
            <a:spLocks noGrp="1"/>
          </p:cNvSpPr>
          <p:nvPr>
            <p:ph idx="1"/>
          </p:nvPr>
        </p:nvSpPr>
        <p:spPr>
          <a:xfrm>
            <a:off x="6090574" y="801866"/>
            <a:ext cx="5306084" cy="5230634"/>
          </a:xfrm>
        </p:spPr>
        <p:txBody>
          <a:bodyPr anchor="ctr">
            <a:normAutofit/>
          </a:bodyPr>
          <a:lstStyle/>
          <a:p>
            <a:pPr fontAlgn="base"/>
            <a:r>
              <a:rPr lang="nb-NO" sz="2400" dirty="0">
                <a:solidFill>
                  <a:srgbClr val="000000"/>
                </a:solidFill>
              </a:rPr>
              <a:t>Ny ordning lansert 25.mai. </a:t>
            </a:r>
          </a:p>
          <a:p>
            <a:pPr fontAlgn="base"/>
            <a:r>
              <a:rPr lang="nb-NO" sz="2400" dirty="0">
                <a:solidFill>
                  <a:srgbClr val="000000"/>
                </a:solidFill>
              </a:rPr>
              <a:t>Destinasjonsselskaper i Viken, samt næringsselskaper og innovasjonsaktører som jobber på vegne av reiselivsbedriftene.</a:t>
            </a:r>
          </a:p>
          <a:p>
            <a:r>
              <a:rPr lang="nb-NO" sz="2400" dirty="0">
                <a:solidFill>
                  <a:srgbClr val="000000"/>
                </a:solidFill>
              </a:rPr>
              <a:t>Enkeltbedrifter eller enkeltpersoner kan ikke søke.</a:t>
            </a:r>
          </a:p>
          <a:p>
            <a:r>
              <a:rPr lang="nb-NO" sz="2400" dirty="0">
                <a:solidFill>
                  <a:srgbClr val="000000"/>
                </a:solidFill>
              </a:rPr>
              <a:t>6 mill.kr </a:t>
            </a:r>
          </a:p>
          <a:p>
            <a:r>
              <a:rPr lang="nb-NO" sz="2400" dirty="0">
                <a:solidFill>
                  <a:srgbClr val="000000"/>
                </a:solidFill>
              </a:rPr>
              <a:t>15.juni </a:t>
            </a:r>
          </a:p>
        </p:txBody>
      </p:sp>
      <p:sp>
        <p:nvSpPr>
          <p:cNvPr id="2" name="Rektangel 1">
            <a:extLst>
              <a:ext uri="{FF2B5EF4-FFF2-40B4-BE49-F238E27FC236}">
                <a16:creationId xmlns:a16="http://schemas.microsoft.com/office/drawing/2014/main" id="{23CC92B2-CB0C-4F65-8A00-933D1059DA3B}"/>
              </a:ext>
            </a:extLst>
          </p:cNvPr>
          <p:cNvSpPr/>
          <p:nvPr/>
        </p:nvSpPr>
        <p:spPr>
          <a:xfrm>
            <a:off x="4141170" y="3244334"/>
            <a:ext cx="3909660" cy="369332"/>
          </a:xfrm>
          <a:prstGeom prst="rect">
            <a:avLst/>
          </a:prstGeom>
        </p:spPr>
        <p:txBody>
          <a:bodyPr wrap="none">
            <a:spAutoFit/>
          </a:bodyPr>
          <a:lstStyle/>
          <a:p>
            <a:r>
              <a:rPr lang="nb-NO" dirty="0">
                <a:solidFill>
                  <a:srgbClr val="FFFFFF"/>
                </a:solidFill>
              </a:rPr>
              <a:t>Tilskudd til destinasjonsselskaper i Viken</a:t>
            </a:r>
            <a:endParaRPr lang="nb-NO" dirty="0"/>
          </a:p>
        </p:txBody>
      </p:sp>
      <p:sp>
        <p:nvSpPr>
          <p:cNvPr id="8" name="Tittel 1">
            <a:extLst>
              <a:ext uri="{FF2B5EF4-FFF2-40B4-BE49-F238E27FC236}">
                <a16:creationId xmlns:a16="http://schemas.microsoft.com/office/drawing/2014/main" id="{971F39D6-67DC-4431-9821-6B7A933804EE}"/>
              </a:ext>
            </a:extLst>
          </p:cNvPr>
          <p:cNvSpPr txBox="1">
            <a:spLocks/>
          </p:cNvSpPr>
          <p:nvPr/>
        </p:nvSpPr>
        <p:spPr>
          <a:xfrm>
            <a:off x="1055077" y="1589649"/>
            <a:ext cx="4458111" cy="3043445"/>
          </a:xfrm>
          <a:prstGeom prst="rect">
            <a:avLst/>
          </a:prstGeom>
        </p:spPr>
        <p:txBody>
          <a:bodyPr vert="horz" lIns="0" tIns="0" rIns="0" bIns="0" rtlCol="0" anchor="ctr">
            <a:normAutofit/>
          </a:bodyPr>
          <a:lstStyle>
            <a:lvl1pPr algn="l" defTabSz="914411" rtl="0" eaLnBrk="1" latinLnBrk="0" hangingPunct="1">
              <a:lnSpc>
                <a:spcPct val="100000"/>
              </a:lnSpc>
              <a:spcBef>
                <a:spcPct val="0"/>
              </a:spcBef>
              <a:buNone/>
              <a:defRPr sz="4125" kern="1200">
                <a:solidFill>
                  <a:schemeClr val="dk2"/>
                </a:solidFill>
                <a:latin typeface="+mj-lt"/>
                <a:ea typeface="+mj-ea"/>
                <a:cs typeface="+mj-cs"/>
              </a:defRPr>
            </a:lvl1pPr>
          </a:lstStyle>
          <a:p>
            <a:r>
              <a:rPr lang="nb-NO" sz="4700" dirty="0">
                <a:solidFill>
                  <a:schemeClr val="tx1"/>
                </a:solidFill>
              </a:rPr>
              <a:t>Tilskudd til destinasjons-selskaper i Viken</a:t>
            </a:r>
          </a:p>
        </p:txBody>
      </p:sp>
    </p:spTree>
    <p:extLst>
      <p:ext uri="{BB962C8B-B14F-4D97-AF65-F5344CB8AC3E}">
        <p14:creationId xmlns:p14="http://schemas.microsoft.com/office/powerpoint/2010/main" val="26162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D151A52-8CE2-4551-A51D-DA07BC4713A0}"/>
              </a:ext>
            </a:extLst>
          </p:cNvPr>
          <p:cNvSpPr>
            <a:spLocks noGrp="1"/>
          </p:cNvSpPr>
          <p:nvPr>
            <p:ph type="title"/>
          </p:nvPr>
        </p:nvSpPr>
        <p:spPr>
          <a:xfrm>
            <a:off x="571005" y="1002192"/>
            <a:ext cx="10515600" cy="1009651"/>
          </a:xfrm>
        </p:spPr>
        <p:txBody>
          <a:bodyPr>
            <a:normAutofit/>
          </a:bodyPr>
          <a:lstStyle/>
          <a:p>
            <a:r>
              <a:rPr lang="nb-NO">
                <a:cs typeface="Calibri Light"/>
              </a:rPr>
              <a:t>Eksisterende virkemidler for næringsutvikling</a:t>
            </a:r>
          </a:p>
        </p:txBody>
      </p:sp>
      <p:sp>
        <p:nvSpPr>
          <p:cNvPr id="4" name="Avrundet rektangel 3">
            <a:extLst>
              <a:ext uri="{FF2B5EF4-FFF2-40B4-BE49-F238E27FC236}">
                <a16:creationId xmlns:a16="http://schemas.microsoft.com/office/drawing/2014/main" id="{96DE10E4-DAB0-4977-832E-4B5C38C1A875}"/>
              </a:ext>
            </a:extLst>
          </p:cNvPr>
          <p:cNvSpPr/>
          <p:nvPr/>
        </p:nvSpPr>
        <p:spPr>
          <a:xfrm>
            <a:off x="537210" y="2423160"/>
            <a:ext cx="2377440" cy="994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prstClr val="white"/>
                </a:solidFill>
                <a:effectLst/>
                <a:uLnTx/>
                <a:uFillTx/>
                <a:latin typeface="Calibri" panose="020F0502020204030204"/>
                <a:ea typeface="+mn-ea"/>
                <a:cs typeface="+mn-cs"/>
              </a:rPr>
              <a:t>Regulatoriske</a:t>
            </a:r>
          </a:p>
        </p:txBody>
      </p:sp>
      <p:sp>
        <p:nvSpPr>
          <p:cNvPr id="5" name="Avrundet rektangel 5">
            <a:extLst>
              <a:ext uri="{FF2B5EF4-FFF2-40B4-BE49-F238E27FC236}">
                <a16:creationId xmlns:a16="http://schemas.microsoft.com/office/drawing/2014/main" id="{7A6876E0-F9D1-4850-82F0-3789F87D8152}"/>
              </a:ext>
            </a:extLst>
          </p:cNvPr>
          <p:cNvSpPr/>
          <p:nvPr/>
        </p:nvSpPr>
        <p:spPr>
          <a:xfrm>
            <a:off x="4712970" y="2423160"/>
            <a:ext cx="2377440" cy="994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prstClr val="white"/>
                </a:solidFill>
                <a:effectLst/>
                <a:uLnTx/>
                <a:uFillTx/>
                <a:latin typeface="Calibri" panose="020F0502020204030204"/>
                <a:ea typeface="+mn-ea"/>
                <a:cs typeface="+mn-cs"/>
              </a:rPr>
              <a:t>Økonomiske</a:t>
            </a:r>
          </a:p>
        </p:txBody>
      </p:sp>
      <p:sp>
        <p:nvSpPr>
          <p:cNvPr id="6" name="Avrundet rektangel 6">
            <a:extLst>
              <a:ext uri="{FF2B5EF4-FFF2-40B4-BE49-F238E27FC236}">
                <a16:creationId xmlns:a16="http://schemas.microsoft.com/office/drawing/2014/main" id="{963DDD9A-4863-4523-9429-D65976B68227}"/>
              </a:ext>
            </a:extLst>
          </p:cNvPr>
          <p:cNvSpPr/>
          <p:nvPr/>
        </p:nvSpPr>
        <p:spPr>
          <a:xfrm>
            <a:off x="8888730" y="2423160"/>
            <a:ext cx="2377440" cy="994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a:ln>
                  <a:noFill/>
                </a:ln>
                <a:solidFill>
                  <a:prstClr val="white"/>
                </a:solidFill>
                <a:effectLst/>
                <a:uLnTx/>
                <a:uFillTx/>
                <a:latin typeface="Calibri" panose="020F0502020204030204"/>
                <a:ea typeface="+mn-ea"/>
                <a:cs typeface="+mn-cs"/>
              </a:rPr>
              <a:t>Informative</a:t>
            </a:r>
          </a:p>
        </p:txBody>
      </p:sp>
      <p:sp>
        <p:nvSpPr>
          <p:cNvPr id="7" name="TekstSylinder 4">
            <a:extLst>
              <a:ext uri="{FF2B5EF4-FFF2-40B4-BE49-F238E27FC236}">
                <a16:creationId xmlns:a16="http://schemas.microsoft.com/office/drawing/2014/main" id="{ED741F49-A5D3-4463-90BD-8CFA9314B4B2}"/>
              </a:ext>
            </a:extLst>
          </p:cNvPr>
          <p:cNvSpPr txBox="1"/>
          <p:nvPr/>
        </p:nvSpPr>
        <p:spPr>
          <a:xfrm>
            <a:off x="535305" y="3597196"/>
            <a:ext cx="2514600"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Regional plan for næringsutvikling-verdiskaping-innovasjon</a:t>
            </a:r>
          </a:p>
        </p:txBody>
      </p:sp>
      <p:sp>
        <p:nvSpPr>
          <p:cNvPr id="8" name="TekstSylinder 5">
            <a:extLst>
              <a:ext uri="{FF2B5EF4-FFF2-40B4-BE49-F238E27FC236}">
                <a16:creationId xmlns:a16="http://schemas.microsoft.com/office/drawing/2014/main" id="{166448C2-D58C-462B-A90B-07A9B44E6AE4}"/>
              </a:ext>
            </a:extLst>
          </p:cNvPr>
          <p:cNvSpPr txBox="1"/>
          <p:nvPr/>
        </p:nvSpPr>
        <p:spPr>
          <a:xfrm>
            <a:off x="535305" y="4700152"/>
            <a:ext cx="251460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Forpliktende partnerskap</a:t>
            </a:r>
          </a:p>
        </p:txBody>
      </p:sp>
      <p:sp>
        <p:nvSpPr>
          <p:cNvPr id="9" name="TekstSylinder 6">
            <a:extLst>
              <a:ext uri="{FF2B5EF4-FFF2-40B4-BE49-F238E27FC236}">
                <a16:creationId xmlns:a16="http://schemas.microsoft.com/office/drawing/2014/main" id="{81195FB8-6EBF-4250-AF8B-AAF43DD0A756}"/>
              </a:ext>
            </a:extLst>
          </p:cNvPr>
          <p:cNvSpPr txBox="1"/>
          <p:nvPr/>
        </p:nvSpPr>
        <p:spPr>
          <a:xfrm>
            <a:off x="4712970" y="3597196"/>
            <a:ext cx="2373630"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Søkbare støtteordninger</a:t>
            </a:r>
          </a:p>
        </p:txBody>
      </p:sp>
      <p:sp>
        <p:nvSpPr>
          <p:cNvPr id="10" name="TekstSylinder 7">
            <a:extLst>
              <a:ext uri="{FF2B5EF4-FFF2-40B4-BE49-F238E27FC236}">
                <a16:creationId xmlns:a16="http://schemas.microsoft.com/office/drawing/2014/main" id="{61A76B9E-90A0-4F7F-A90B-1C4B2D442FF5}"/>
              </a:ext>
            </a:extLst>
          </p:cNvPr>
          <p:cNvSpPr txBox="1"/>
          <p:nvPr/>
        </p:nvSpPr>
        <p:spPr>
          <a:xfrm>
            <a:off x="4712970" y="4405908"/>
            <a:ext cx="2373630" cy="923330"/>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Andre støtteformer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Calibri"/>
              </a:rPr>
              <a:t>Egne anskaffelser</a:t>
            </a:r>
          </a:p>
        </p:txBody>
      </p:sp>
      <p:sp>
        <p:nvSpPr>
          <p:cNvPr id="11" name="TekstSylinder 8">
            <a:extLst>
              <a:ext uri="{FF2B5EF4-FFF2-40B4-BE49-F238E27FC236}">
                <a16:creationId xmlns:a16="http://schemas.microsoft.com/office/drawing/2014/main" id="{9ED5FDAD-11FC-4F24-831B-A1B124E62CDA}"/>
              </a:ext>
            </a:extLst>
          </p:cNvPr>
          <p:cNvSpPr txBox="1"/>
          <p:nvPr/>
        </p:nvSpPr>
        <p:spPr>
          <a:xfrm>
            <a:off x="8892540" y="3597196"/>
            <a:ext cx="2373630" cy="31393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Samarbeidsavtaler og strategisk samarbeid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Egne prosjekter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Koordinering og samhandling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Mobilisering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Rådgivning</a:t>
            </a:r>
          </a:p>
        </p:txBody>
      </p:sp>
      <p:sp>
        <p:nvSpPr>
          <p:cNvPr id="2" name="Rektangel 1"/>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3" name="Rektangel 12"/>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4" name="Rektangel 13"/>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514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D18C723B-B867-4356-B7B1-CE835E96CE89}"/>
              </a:ext>
            </a:extLst>
          </p:cNvPr>
          <p:cNvSpPr>
            <a:spLocks noGrp="1"/>
          </p:cNvSpPr>
          <p:nvPr>
            <p:ph type="pic" sz="quarter" idx="14"/>
          </p:nvPr>
        </p:nvSpPr>
        <p:spPr/>
      </p:sp>
      <p:sp>
        <p:nvSpPr>
          <p:cNvPr id="10" name="Tittel 9">
            <a:extLst>
              <a:ext uri="{FF2B5EF4-FFF2-40B4-BE49-F238E27FC236}">
                <a16:creationId xmlns:a16="http://schemas.microsoft.com/office/drawing/2014/main" id="{669AAB8A-110D-4E10-BBC7-A117FEB49865}"/>
              </a:ext>
            </a:extLst>
          </p:cNvPr>
          <p:cNvSpPr>
            <a:spLocks noGrp="1"/>
          </p:cNvSpPr>
          <p:nvPr>
            <p:ph type="ctrTitle"/>
          </p:nvPr>
        </p:nvSpPr>
        <p:spPr>
          <a:xfrm>
            <a:off x="1064130" y="1302767"/>
            <a:ext cx="5736770" cy="1384995"/>
          </a:xfrm>
        </p:spPr>
        <p:txBody>
          <a:bodyPr anchor="ctr">
            <a:normAutofit/>
          </a:bodyPr>
          <a:lstStyle/>
          <a:p>
            <a:r>
              <a:rPr lang="nb-NO" dirty="0"/>
              <a:t>Tiltak for landbruket</a:t>
            </a:r>
          </a:p>
        </p:txBody>
      </p:sp>
      <p:sp>
        <p:nvSpPr>
          <p:cNvPr id="11" name="Text Placeholder 5">
            <a:extLst>
              <a:ext uri="{FF2B5EF4-FFF2-40B4-BE49-F238E27FC236}">
                <a16:creationId xmlns:a16="http://schemas.microsoft.com/office/drawing/2014/main" id="{18F8DCBE-0C48-4B04-836F-D5E9D1592276}"/>
              </a:ext>
            </a:extLst>
          </p:cNvPr>
          <p:cNvSpPr>
            <a:spLocks noGrp="1"/>
          </p:cNvSpPr>
          <p:nvPr>
            <p:ph type="subTitle" idx="1"/>
          </p:nvPr>
        </p:nvSpPr>
        <p:spPr>
          <a:xfrm>
            <a:off x="1064129" y="2541333"/>
            <a:ext cx="6588603" cy="3626105"/>
          </a:xfrm>
        </p:spPr>
        <p:txBody>
          <a:bodyPr>
            <a:noAutofit/>
          </a:bodyPr>
          <a:lstStyle/>
          <a:p>
            <a:pPr>
              <a:lnSpc>
                <a:spcPct val="100000"/>
              </a:lnSpc>
            </a:pPr>
            <a:r>
              <a:rPr lang="nb-NO" sz="2000" dirty="0"/>
              <a:t>Støtteordninger rettet mot landbruket innenfor en ramme på 7 millioner kr åpnes for </a:t>
            </a:r>
            <a:r>
              <a:rPr lang="nb-NO" sz="2000" u="sng" dirty="0"/>
              <a:t>strakstiltak</a:t>
            </a:r>
            <a:r>
              <a:rPr lang="nb-NO" sz="2000" dirty="0"/>
              <a:t> som adresserer næringens umiddelbare behov for </a:t>
            </a:r>
            <a:r>
              <a:rPr lang="nb-NO" sz="2000" u="sng" dirty="0"/>
              <a:t>kompetent arbeidskraft</a:t>
            </a:r>
            <a:r>
              <a:rPr lang="nb-NO" sz="2000" dirty="0"/>
              <a:t>.  </a:t>
            </a:r>
            <a:br>
              <a:rPr lang="nb-NO" sz="2000" dirty="0"/>
            </a:br>
            <a:br>
              <a:rPr lang="nb-NO" sz="2000" dirty="0"/>
            </a:br>
            <a:r>
              <a:rPr lang="nb-NO" sz="2000" dirty="0"/>
              <a:t>Fylkeskommunen vil styrke samarbeidet mellom aktørene for å adressere næringens </a:t>
            </a:r>
            <a:r>
              <a:rPr lang="nb-NO" sz="2000" u="sng" dirty="0"/>
              <a:t>behov for sesongarbeidskraft</a:t>
            </a:r>
            <a:r>
              <a:rPr lang="nb-NO" sz="2000" dirty="0"/>
              <a:t>, infrastruktur og kompetanse med målrettede tiltak. </a:t>
            </a:r>
            <a:br>
              <a:rPr lang="nb-NO" sz="2000" dirty="0"/>
            </a:br>
            <a:br>
              <a:rPr lang="nb-NO" sz="2000" dirty="0"/>
            </a:br>
            <a:r>
              <a:rPr lang="nb-NO" sz="2000" dirty="0"/>
              <a:t>Viken fylkeskommune vil vurdere om </a:t>
            </a:r>
            <a:r>
              <a:rPr lang="nb-NO" sz="2000" u="sng" dirty="0"/>
              <a:t>våre innkjøpsavtaler kan åpne for kjøp fra lokalmatprodusenter </a:t>
            </a:r>
            <a:r>
              <a:rPr lang="nb-NO" sz="2000" dirty="0"/>
              <a:t>som har mistet sine omsetningsmuligheter. </a:t>
            </a:r>
            <a:endParaRPr lang="en-US" sz="2000" dirty="0"/>
          </a:p>
        </p:txBody>
      </p:sp>
      <p:sp>
        <p:nvSpPr>
          <p:cNvPr id="5" name="Plassholder for lysbildenummer 4">
            <a:extLst>
              <a:ext uri="{FF2B5EF4-FFF2-40B4-BE49-F238E27FC236}">
                <a16:creationId xmlns:a16="http://schemas.microsoft.com/office/drawing/2014/main" id="{FB28EFDD-3107-4D14-A383-DA93B4780F01}"/>
              </a:ext>
            </a:extLst>
          </p:cNvPr>
          <p:cNvSpPr>
            <a:spLocks noGrp="1"/>
          </p:cNvSpPr>
          <p:nvPr>
            <p:ph type="sldNum" sz="quarter" idx="12"/>
          </p:nvPr>
        </p:nvSpPr>
        <p:spPr/>
        <p:txBody>
          <a:bodyPr/>
          <a:lstStyle/>
          <a:p>
            <a:pPr>
              <a:spcAft>
                <a:spcPts val="600"/>
              </a:spcAft>
            </a:pPr>
            <a:r>
              <a:rPr lang="nb-NO"/>
              <a:t>Side </a:t>
            </a:r>
            <a:fld id="{FBDFE5B2-30AA-4B07-A289-8689B0294A66}" type="slidenum">
              <a:rPr lang="nb-NO" smtClean="0"/>
              <a:pPr>
                <a:spcAft>
                  <a:spcPts val="600"/>
                </a:spcAft>
              </a:pPr>
              <a:t>20</a:t>
            </a:fld>
            <a:endParaRPr lang="nb-NO"/>
          </a:p>
        </p:txBody>
      </p:sp>
      <p:sp>
        <p:nvSpPr>
          <p:cNvPr id="14" name="Slide Number Placeholder 3">
            <a:extLst>
              <a:ext uri="{FF2B5EF4-FFF2-40B4-BE49-F238E27FC236}">
                <a16:creationId xmlns:a16="http://schemas.microsoft.com/office/drawing/2014/main" id="{282FE8EB-7DB0-4FFE-A787-1C7DBD3869C4}"/>
              </a:ext>
            </a:extLst>
          </p:cNvPr>
          <p:cNvSpPr>
            <a:spLocks noGrp="1"/>
          </p:cNvSpPr>
          <p:nvPr>
            <p:ph type="sldNum" sz="quarter" idx="4294967295"/>
          </p:nvPr>
        </p:nvSpPr>
        <p:spPr>
          <a:xfrm>
            <a:off x="9448800" y="6167438"/>
            <a:ext cx="2743200" cy="231775"/>
          </a:xfrm>
        </p:spPr>
        <p:txBody>
          <a:bodyPr/>
          <a:lstStyle/>
          <a:p>
            <a:pPr>
              <a:spcAft>
                <a:spcPts val="600"/>
              </a:spcAft>
            </a:pPr>
            <a:r>
              <a:rPr lang="nb-NO"/>
              <a:t>Side </a:t>
            </a:r>
            <a:fld id="{FBDFE5B2-30AA-4B07-A289-8689B0294A66}" type="slidenum">
              <a:rPr lang="nb-NO" smtClean="0"/>
              <a:pPr>
                <a:spcAft>
                  <a:spcPts val="600"/>
                </a:spcAft>
              </a:pPr>
              <a:t>20</a:t>
            </a:fld>
            <a:endParaRPr lang="nb-NO"/>
          </a:p>
        </p:txBody>
      </p:sp>
      <p:pic>
        <p:nvPicPr>
          <p:cNvPr id="8" name="Bilde 7">
            <a:extLst>
              <a:ext uri="{FF2B5EF4-FFF2-40B4-BE49-F238E27FC236}">
                <a16:creationId xmlns:a16="http://schemas.microsoft.com/office/drawing/2014/main" id="{C57575E1-4466-4A3C-B576-D05AC2BF5E7F}"/>
              </a:ext>
            </a:extLst>
          </p:cNvPr>
          <p:cNvPicPr>
            <a:picLocks noChangeAspect="1"/>
          </p:cNvPicPr>
          <p:nvPr/>
        </p:nvPicPr>
        <p:blipFill rotWithShape="1">
          <a:blip r:embed="rId2"/>
          <a:srcRect t="2175" r="-1" b="-1"/>
          <a:stretch/>
        </p:blipFill>
        <p:spPr>
          <a:xfrm>
            <a:off x="7652733" y="10"/>
            <a:ext cx="4539267" cy="6857990"/>
          </a:xfrm>
          <a:prstGeom prst="rect">
            <a:avLst/>
          </a:prstGeom>
          <a:noFill/>
        </p:spPr>
      </p:pic>
    </p:spTree>
    <p:extLst>
      <p:ext uri="{BB962C8B-B14F-4D97-AF65-F5344CB8AC3E}">
        <p14:creationId xmlns:p14="http://schemas.microsoft.com/office/powerpoint/2010/main" val="312031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E42A5856-F717-4ACB-BB9A-122C87714D00}"/>
              </a:ext>
            </a:extLst>
          </p:cNvPr>
          <p:cNvSpPr>
            <a:spLocks noGrp="1"/>
          </p:cNvSpPr>
          <p:nvPr>
            <p:ph type="title"/>
          </p:nvPr>
        </p:nvSpPr>
        <p:spPr/>
        <p:txBody>
          <a:bodyPr/>
          <a:lstStyle/>
          <a:p>
            <a:r>
              <a:rPr lang="nb-NO" dirty="0"/>
              <a:t>Samarbeid</a:t>
            </a:r>
          </a:p>
        </p:txBody>
      </p:sp>
      <p:sp>
        <p:nvSpPr>
          <p:cNvPr id="8" name="Plassholder for innhold 7">
            <a:extLst>
              <a:ext uri="{FF2B5EF4-FFF2-40B4-BE49-F238E27FC236}">
                <a16:creationId xmlns:a16="http://schemas.microsoft.com/office/drawing/2014/main" id="{3D82B186-0D0E-447B-BCD2-11943E7BE2B3}"/>
              </a:ext>
            </a:extLst>
          </p:cNvPr>
          <p:cNvSpPr>
            <a:spLocks noGrp="1"/>
          </p:cNvSpPr>
          <p:nvPr>
            <p:ph idx="1"/>
          </p:nvPr>
        </p:nvSpPr>
        <p:spPr>
          <a:xfrm>
            <a:off x="1077435" y="1509204"/>
            <a:ext cx="10076286" cy="1305017"/>
          </a:xfrm>
        </p:spPr>
        <p:txBody>
          <a:bodyPr>
            <a:normAutofit/>
          </a:bodyPr>
          <a:lstStyle/>
          <a:p>
            <a:r>
              <a:rPr lang="nb-NO" u="sng" dirty="0"/>
              <a:t>Ukentlige beredskapsmøter med blant annet NAV, NHO og KS</a:t>
            </a:r>
            <a:r>
              <a:rPr lang="nb-NO" dirty="0"/>
              <a:t>. Samarbeid med offentlige aktører om blant annet formidling og tilgang på arbeidskraft. </a:t>
            </a:r>
          </a:p>
        </p:txBody>
      </p:sp>
      <p:sp>
        <p:nvSpPr>
          <p:cNvPr id="5" name="Plassholder for lysbildenummer 4">
            <a:extLst>
              <a:ext uri="{FF2B5EF4-FFF2-40B4-BE49-F238E27FC236}">
                <a16:creationId xmlns:a16="http://schemas.microsoft.com/office/drawing/2014/main" id="{7B3479AF-16A1-41FB-A238-3397E2DBED5B}"/>
              </a:ext>
            </a:extLst>
          </p:cNvPr>
          <p:cNvSpPr>
            <a:spLocks noGrp="1"/>
          </p:cNvSpPr>
          <p:nvPr>
            <p:ph type="sldNum" sz="quarter" idx="12"/>
          </p:nvPr>
        </p:nvSpPr>
        <p:spPr/>
        <p:txBody>
          <a:bodyPr/>
          <a:lstStyle/>
          <a:p>
            <a:fld id="{FBDFE5B2-30AA-4B07-A289-8689B0294A66}" type="slidenum">
              <a:rPr lang="nb-NO" smtClean="0"/>
              <a:pPr/>
              <a:t>21</a:t>
            </a:fld>
            <a:endParaRPr lang="nb-NO"/>
          </a:p>
        </p:txBody>
      </p:sp>
      <p:sp>
        <p:nvSpPr>
          <p:cNvPr id="6" name="Tittel 1">
            <a:extLst>
              <a:ext uri="{FF2B5EF4-FFF2-40B4-BE49-F238E27FC236}">
                <a16:creationId xmlns:a16="http://schemas.microsoft.com/office/drawing/2014/main" id="{41A25818-7422-4F26-B1EF-D09CF648FE09}"/>
              </a:ext>
            </a:extLst>
          </p:cNvPr>
          <p:cNvSpPr txBox="1">
            <a:spLocks/>
          </p:cNvSpPr>
          <p:nvPr/>
        </p:nvSpPr>
        <p:spPr>
          <a:xfrm>
            <a:off x="1038279" y="2921881"/>
            <a:ext cx="10076286" cy="634789"/>
          </a:xfrm>
          <a:prstGeom prst="rect">
            <a:avLst/>
          </a:prstGeom>
        </p:spPr>
        <p:txBody>
          <a:bodyPr vert="horz" lIns="0" tIns="0" rIns="0" bIns="0" rtlCol="0" anchor="ctr">
            <a:noAutofit/>
          </a:bodyPr>
          <a:lstStyle>
            <a:lvl1pPr algn="l" defTabSz="914411" rtl="0" eaLnBrk="1" latinLnBrk="0" hangingPunct="1">
              <a:lnSpc>
                <a:spcPct val="100000"/>
              </a:lnSpc>
              <a:spcBef>
                <a:spcPct val="0"/>
              </a:spcBef>
              <a:buNone/>
              <a:defRPr sz="4125" kern="1200">
                <a:solidFill>
                  <a:schemeClr val="dk2"/>
                </a:solidFill>
                <a:latin typeface="+mj-lt"/>
                <a:ea typeface="+mj-ea"/>
                <a:cs typeface="+mj-cs"/>
              </a:defRPr>
            </a:lvl1pPr>
          </a:lstStyle>
          <a:p>
            <a:r>
              <a:rPr lang="nb-NO" dirty="0"/>
              <a:t>Aktuelle ordninger for landbruket</a:t>
            </a:r>
          </a:p>
        </p:txBody>
      </p:sp>
      <p:sp>
        <p:nvSpPr>
          <p:cNvPr id="9" name="Plassholder for innhold 7">
            <a:extLst>
              <a:ext uri="{FF2B5EF4-FFF2-40B4-BE49-F238E27FC236}">
                <a16:creationId xmlns:a16="http://schemas.microsoft.com/office/drawing/2014/main" id="{44BE19C3-DB33-44C1-BC03-87F9E8079F17}"/>
              </a:ext>
            </a:extLst>
          </p:cNvPr>
          <p:cNvSpPr txBox="1">
            <a:spLocks/>
          </p:cNvSpPr>
          <p:nvPr/>
        </p:nvSpPr>
        <p:spPr>
          <a:xfrm>
            <a:off x="6366352" y="3936119"/>
            <a:ext cx="4985214" cy="1533546"/>
          </a:xfrm>
          <a:prstGeom prst="rect">
            <a:avLst/>
          </a:prstGeom>
        </p:spPr>
        <p:txBody>
          <a:bodyPr vert="horz" lIns="0" tIns="0" rIns="0" bIns="0" rtlCol="0">
            <a:normAutofit lnSpcReduction="10000"/>
          </a:bodyPr>
          <a:lst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2"/>
              </a:rPr>
              <a:t>Rekruttering og kompetanseheving i landbruket</a:t>
            </a:r>
            <a:endParaRPr lang="nb-NO" dirty="0"/>
          </a:p>
          <a:p>
            <a:r>
              <a:rPr lang="nb-NO" dirty="0">
                <a:hlinkClick r:id="rId2"/>
              </a:rPr>
              <a:t>Regionale tilretteleggingsmidler i landbruket</a:t>
            </a:r>
            <a:endParaRPr lang="nb-NO" dirty="0"/>
          </a:p>
        </p:txBody>
      </p:sp>
      <p:sp>
        <p:nvSpPr>
          <p:cNvPr id="10" name="Plassholder for innhold 7">
            <a:extLst>
              <a:ext uri="{FF2B5EF4-FFF2-40B4-BE49-F238E27FC236}">
                <a16:creationId xmlns:a16="http://schemas.microsoft.com/office/drawing/2014/main" id="{CA79D543-5C70-4834-9F85-740C2E49E36E}"/>
              </a:ext>
            </a:extLst>
          </p:cNvPr>
          <p:cNvSpPr txBox="1">
            <a:spLocks/>
          </p:cNvSpPr>
          <p:nvPr/>
        </p:nvSpPr>
        <p:spPr>
          <a:xfrm>
            <a:off x="1178027" y="3891663"/>
            <a:ext cx="4627969" cy="1533546"/>
          </a:xfrm>
          <a:prstGeom prst="rect">
            <a:avLst/>
          </a:prstGeom>
        </p:spPr>
        <p:txBody>
          <a:bodyPr vert="horz" lIns="0" tIns="0" rIns="0" bIns="0" rtlCol="0">
            <a:normAutofit/>
          </a:bodyPr>
          <a:lstStyle>
            <a:lvl1pPr marL="235744" indent="-235744" algn="l" defTabSz="914411" rtl="0" eaLnBrk="1" latinLnBrk="0" hangingPunct="1">
              <a:lnSpc>
                <a:spcPct val="110000"/>
              </a:lnSpc>
              <a:spcBef>
                <a:spcPts val="0"/>
              </a:spcBef>
              <a:spcAft>
                <a:spcPts val="956"/>
              </a:spcAft>
              <a:buFont typeface="Arial" panose="020B0604020202020204" pitchFamily="34" charset="0"/>
              <a:buChar char="•"/>
              <a:defRPr sz="2250" kern="1200">
                <a:solidFill>
                  <a:schemeClr val="dk2"/>
                </a:solidFill>
                <a:latin typeface="+mn-lt"/>
                <a:ea typeface="+mn-ea"/>
                <a:cs typeface="+mn-cs"/>
              </a:defRPr>
            </a:lvl1pPr>
            <a:lvl2pPr marL="503634" indent="-267891" algn="l" defTabSz="914411" rtl="0" eaLnBrk="1" latinLnBrk="0" hangingPunct="1">
              <a:lnSpc>
                <a:spcPct val="110000"/>
              </a:lnSpc>
              <a:spcBef>
                <a:spcPts val="0"/>
              </a:spcBef>
              <a:spcAft>
                <a:spcPts val="750"/>
              </a:spcAft>
              <a:buFont typeface="Calibri Light" panose="020F0302020204030204" pitchFamily="34" charset="0"/>
              <a:buChar char="–"/>
              <a:defRPr sz="1875" kern="1200">
                <a:solidFill>
                  <a:schemeClr val="dk2"/>
                </a:solidFill>
                <a:latin typeface="+mn-lt"/>
                <a:ea typeface="+mn-ea"/>
                <a:cs typeface="+mn-cs"/>
              </a:defRPr>
            </a:lvl2pPr>
            <a:lvl3pPr marL="1007269" indent="-182166"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3pPr>
            <a:lvl4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4pPr>
            <a:lvl5pPr marL="1007100" indent="-182250" algn="l" defTabSz="914411" rtl="0" eaLnBrk="1" latinLnBrk="0" hangingPunct="1">
              <a:lnSpc>
                <a:spcPct val="110000"/>
              </a:lnSpc>
              <a:spcBef>
                <a:spcPts val="0"/>
              </a:spcBef>
              <a:spcAft>
                <a:spcPts val="544"/>
              </a:spcAft>
              <a:buFont typeface="Calibri Light" panose="020F0302020204030204" pitchFamily="34" charset="0"/>
              <a:buChar char="▪"/>
              <a:defRPr sz="1875" kern="1200">
                <a:solidFill>
                  <a:schemeClr val="dk2"/>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b="1" i="1" dirty="0"/>
              <a:t>Ordninger med landbruket som målgruppe får åpnere føringer for å slippe inn søknader om midler til mer kortsiktige og akutte tiltak</a:t>
            </a:r>
          </a:p>
        </p:txBody>
      </p:sp>
    </p:spTree>
    <p:extLst>
      <p:ext uri="{BB962C8B-B14F-4D97-AF65-F5344CB8AC3E}">
        <p14:creationId xmlns:p14="http://schemas.microsoft.com/office/powerpoint/2010/main" val="349906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99E8FD-E2EC-476D-AA0D-08F6A8BD7043}"/>
              </a:ext>
            </a:extLst>
          </p:cNvPr>
          <p:cNvSpPr>
            <a:spLocks noGrp="1"/>
          </p:cNvSpPr>
          <p:nvPr>
            <p:ph type="ctrTitle"/>
          </p:nvPr>
        </p:nvSpPr>
        <p:spPr/>
        <p:txBody>
          <a:bodyPr/>
          <a:lstStyle/>
          <a:p>
            <a:r>
              <a:rPr lang="nb-NO"/>
              <a:t>Takk for oss!</a:t>
            </a:r>
          </a:p>
        </p:txBody>
      </p:sp>
      <p:sp>
        <p:nvSpPr>
          <p:cNvPr id="3" name="Plassholder for lysbildenummer 2">
            <a:extLst>
              <a:ext uri="{FF2B5EF4-FFF2-40B4-BE49-F238E27FC236}">
                <a16:creationId xmlns:a16="http://schemas.microsoft.com/office/drawing/2014/main" id="{5CFF911E-DAF8-4F12-968A-1A5D1AA94C25}"/>
              </a:ext>
            </a:extLst>
          </p:cNvPr>
          <p:cNvSpPr>
            <a:spLocks noGrp="1"/>
          </p:cNvSpPr>
          <p:nvPr>
            <p:ph type="sldNum" sz="quarter" idx="12"/>
          </p:nvPr>
        </p:nvSpPr>
        <p:spPr>
          <a:xfrm>
            <a:off x="7772400" y="-480356"/>
            <a:ext cx="2743200" cy="230832"/>
          </a:xfrm>
        </p:spPr>
        <p:txBody>
          <a:bodyPr/>
          <a:lstStyle/>
          <a:p>
            <a:fld id="{FBDFE5B2-30AA-4B07-A289-8689B0294A66}" type="slidenum">
              <a:rPr lang="nb-NO" smtClean="0"/>
              <a:t>22</a:t>
            </a:fld>
            <a:endParaRPr lang="nb-NO"/>
          </a:p>
        </p:txBody>
      </p:sp>
    </p:spTree>
    <p:extLst>
      <p:ext uri="{BB962C8B-B14F-4D97-AF65-F5344CB8AC3E}">
        <p14:creationId xmlns:p14="http://schemas.microsoft.com/office/powerpoint/2010/main" val="277857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ADD75D1-B37E-4F86-B0A7-D9DB80CEBC01}"/>
              </a:ext>
            </a:extLst>
          </p:cNvPr>
          <p:cNvSpPr>
            <a:spLocks noGrp="1"/>
          </p:cNvSpPr>
          <p:nvPr>
            <p:ph type="title"/>
          </p:nvPr>
        </p:nvSpPr>
        <p:spPr/>
        <p:txBody>
          <a:bodyPr>
            <a:normAutofit/>
          </a:bodyPr>
          <a:lstStyle/>
          <a:p>
            <a:r>
              <a:rPr lang="nb-NO"/>
              <a:t>Politisk plattform - Næring</a:t>
            </a:r>
          </a:p>
        </p:txBody>
      </p:sp>
      <p:sp>
        <p:nvSpPr>
          <p:cNvPr id="2" name="Plassholder for innhold 1">
            <a:extLst>
              <a:ext uri="{FF2B5EF4-FFF2-40B4-BE49-F238E27FC236}">
                <a16:creationId xmlns:a16="http://schemas.microsoft.com/office/drawing/2014/main" id="{C01A5D51-16C1-4288-98B8-F0CC5CEE3E7D}"/>
              </a:ext>
            </a:extLst>
          </p:cNvPr>
          <p:cNvSpPr>
            <a:spLocks noGrp="1"/>
          </p:cNvSpPr>
          <p:nvPr>
            <p:ph idx="1"/>
          </p:nvPr>
        </p:nvSpPr>
        <p:spPr>
          <a:xfrm>
            <a:off x="285750" y="1590676"/>
            <a:ext cx="7261647" cy="4467224"/>
          </a:xfrm>
        </p:spPr>
        <p:txBody>
          <a:bodyPr>
            <a:normAutofit fontScale="92500" lnSpcReduction="10000"/>
          </a:bodyPr>
          <a:lstStyle/>
          <a:p>
            <a:r>
              <a:rPr lang="nb-NO" dirty="0"/>
              <a:t>Legge til rette </a:t>
            </a:r>
            <a:r>
              <a:rPr lang="nb-NO" u="sng" dirty="0"/>
              <a:t>for grønne næringer </a:t>
            </a:r>
            <a:r>
              <a:rPr lang="nb-NO" dirty="0"/>
              <a:t>basert på fornybare ressurser og innovativ teknologi – motor i </a:t>
            </a:r>
            <a:r>
              <a:rPr lang="nb-NO" u="sng" dirty="0"/>
              <a:t>det grønne skiftet </a:t>
            </a:r>
          </a:p>
          <a:p>
            <a:r>
              <a:rPr lang="nb-NO" dirty="0"/>
              <a:t>Foregangsregion </a:t>
            </a:r>
            <a:r>
              <a:rPr lang="nb-NO" u="sng" dirty="0"/>
              <a:t>i sirkulærøkonomi </a:t>
            </a:r>
            <a:r>
              <a:rPr lang="nb-NO" dirty="0"/>
              <a:t>og </a:t>
            </a:r>
            <a:r>
              <a:rPr lang="nb-NO" u="sng" dirty="0"/>
              <a:t>digitalisering </a:t>
            </a:r>
            <a:r>
              <a:rPr lang="nb-NO" dirty="0"/>
              <a:t>i næringslivet</a:t>
            </a:r>
          </a:p>
          <a:p>
            <a:r>
              <a:rPr lang="nb-NO" dirty="0"/>
              <a:t>Utvikling i </a:t>
            </a:r>
            <a:r>
              <a:rPr lang="nb-NO" u="sng" dirty="0"/>
              <a:t>hele Viken </a:t>
            </a:r>
          </a:p>
          <a:p>
            <a:r>
              <a:rPr lang="nb-NO" dirty="0"/>
              <a:t>Styrke næringsklynger</a:t>
            </a:r>
          </a:p>
          <a:p>
            <a:r>
              <a:rPr lang="nb-NO" dirty="0"/>
              <a:t>Etablere innovasjonsprogram for bedrifter</a:t>
            </a:r>
          </a:p>
          <a:p>
            <a:r>
              <a:rPr lang="nb-NO" dirty="0"/>
              <a:t>Helhetlig kompetansepolitikk for å bidra til økt sysselsetting</a:t>
            </a:r>
          </a:p>
          <a:p>
            <a:r>
              <a:rPr lang="nb-NO" dirty="0"/>
              <a:t>Etablere regionale kompetanseforum</a:t>
            </a:r>
          </a:p>
          <a:p>
            <a:r>
              <a:rPr lang="nb-NO" dirty="0"/>
              <a:t>Legge bedre til rette for gründervirksomhet</a:t>
            </a:r>
          </a:p>
          <a:p>
            <a:r>
              <a:rPr lang="nb-NO" dirty="0"/>
              <a:t>Bærekraftig og helårsbasert reiseliv</a:t>
            </a:r>
          </a:p>
        </p:txBody>
      </p:sp>
      <p:sp>
        <p:nvSpPr>
          <p:cNvPr id="5" name="Plassholder for bilde 4">
            <a:extLst>
              <a:ext uri="{FF2B5EF4-FFF2-40B4-BE49-F238E27FC236}">
                <a16:creationId xmlns:a16="http://schemas.microsoft.com/office/drawing/2014/main" id="{78154A10-306A-4C90-9F9C-FB8743C4DB74}"/>
              </a:ext>
            </a:extLst>
          </p:cNvPr>
          <p:cNvSpPr>
            <a:spLocks noGrp="1"/>
          </p:cNvSpPr>
          <p:nvPr>
            <p:ph type="pic" sz="quarter" idx="14"/>
          </p:nvPr>
        </p:nvSpPr>
        <p:spPr/>
      </p:sp>
      <p:pic>
        <p:nvPicPr>
          <p:cNvPr id="10" name="Bilde 9" descr="Et bilde som inneholder flaske, vin, innendørs, bord&#10;&#10;Beskrivelse som er generert med svært høy visshet">
            <a:extLst>
              <a:ext uri="{FF2B5EF4-FFF2-40B4-BE49-F238E27FC236}">
                <a16:creationId xmlns:a16="http://schemas.microsoft.com/office/drawing/2014/main" id="{1B23EDE4-2416-47C7-9603-BB448FB5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683" y="123825"/>
            <a:ext cx="4403981" cy="6734175"/>
          </a:xfrm>
          <a:prstGeom prst="rect">
            <a:avLst/>
          </a:prstGeom>
        </p:spPr>
      </p:pic>
    </p:spTree>
    <p:extLst>
      <p:ext uri="{BB962C8B-B14F-4D97-AF65-F5344CB8AC3E}">
        <p14:creationId xmlns:p14="http://schemas.microsoft.com/office/powerpoint/2010/main" val="396696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DC5DA16-51C4-49CF-89EC-8AC920F5FFDB}"/>
              </a:ext>
            </a:extLst>
          </p:cNvPr>
          <p:cNvSpPr>
            <a:spLocks noGrp="1"/>
          </p:cNvSpPr>
          <p:nvPr>
            <p:ph type="title"/>
          </p:nvPr>
        </p:nvSpPr>
        <p:spPr/>
        <p:txBody>
          <a:bodyPr>
            <a:normAutofit fontScale="90000"/>
          </a:bodyPr>
          <a:lstStyle/>
          <a:p>
            <a:br>
              <a:rPr lang="nb-NO"/>
            </a:br>
            <a:r>
              <a:rPr lang="nb-NO"/>
              <a:t> </a:t>
            </a:r>
            <a:br>
              <a:rPr lang="nb-NO"/>
            </a:br>
            <a:r>
              <a:rPr lang="nb-NO"/>
              <a:t>Videreføring av virkemidler i en overgangsperiode</a:t>
            </a:r>
          </a:p>
        </p:txBody>
      </p:sp>
      <p:sp>
        <p:nvSpPr>
          <p:cNvPr id="2" name="Plassholder for innhold 1">
            <a:extLst>
              <a:ext uri="{FF2B5EF4-FFF2-40B4-BE49-F238E27FC236}">
                <a16:creationId xmlns:a16="http://schemas.microsoft.com/office/drawing/2014/main" id="{18B5B71E-7779-4A23-8F02-19D28096F83E}"/>
              </a:ext>
            </a:extLst>
          </p:cNvPr>
          <p:cNvSpPr>
            <a:spLocks noGrp="1"/>
          </p:cNvSpPr>
          <p:nvPr>
            <p:ph idx="1"/>
          </p:nvPr>
        </p:nvSpPr>
        <p:spPr>
          <a:xfrm>
            <a:off x="1077435" y="2018950"/>
            <a:ext cx="10076286" cy="4148708"/>
          </a:xfrm>
        </p:spPr>
        <p:txBody>
          <a:bodyPr vert="horz" lIns="0" tIns="0" rIns="0" bIns="0" rtlCol="0" anchor="t">
            <a:normAutofit fontScale="92500" lnSpcReduction="10000"/>
          </a:bodyPr>
          <a:lstStyle/>
          <a:p>
            <a:pPr marL="0" indent="0">
              <a:buNone/>
            </a:pPr>
            <a:r>
              <a:rPr lang="nb-NO" sz="2800" dirty="0"/>
              <a:t>Regionale planer gjelder inn i Viken med </a:t>
            </a:r>
          </a:p>
          <a:p>
            <a:pPr marL="503555" lvl="1" indent="-267335"/>
            <a:r>
              <a:rPr lang="nb-NO" sz="2400" dirty="0"/>
              <a:t>tilknyttede avtaler, </a:t>
            </a:r>
            <a:endParaRPr lang="nb-NO" sz="2400" dirty="0">
              <a:cs typeface="Calibri Light"/>
            </a:endParaRPr>
          </a:p>
          <a:p>
            <a:pPr marL="503555" lvl="1" indent="-267335"/>
            <a:r>
              <a:rPr lang="nb-NO" sz="2400" dirty="0"/>
              <a:t>tilknyttede økonomiske prioriteringer</a:t>
            </a:r>
            <a:endParaRPr lang="nb-NO" sz="2400" dirty="0">
              <a:cs typeface="Calibri Light"/>
            </a:endParaRPr>
          </a:p>
          <a:p>
            <a:pPr marL="503555" lvl="1" indent="-267335"/>
            <a:r>
              <a:rPr lang="nb-NO" sz="2400" dirty="0"/>
              <a:t>tilknyttede samarbeidsarenaer,</a:t>
            </a:r>
            <a:endParaRPr lang="nb-NO" sz="2400" dirty="0">
              <a:cs typeface="Calibri Light"/>
            </a:endParaRPr>
          </a:p>
          <a:p>
            <a:pPr marL="0" indent="0">
              <a:buNone/>
            </a:pPr>
            <a:r>
              <a:rPr lang="nb-NO" sz="2800" dirty="0"/>
              <a:t>frem til de erstattes av nye regionale planer</a:t>
            </a:r>
          </a:p>
          <a:p>
            <a:pPr marL="0" indent="0">
              <a:buNone/>
            </a:pPr>
            <a:r>
              <a:rPr lang="nb-NO" sz="2800" dirty="0"/>
              <a:t>NY REGIONAL PLAN FOR NÆRING – 2020-2021:</a:t>
            </a:r>
          </a:p>
          <a:p>
            <a:pPr>
              <a:buFontTx/>
              <a:buChar char="-"/>
            </a:pPr>
            <a:r>
              <a:rPr lang="nb-NO" sz="2800" dirty="0"/>
              <a:t>Plan for Viken-samfunnet, - ikke bare fylkeskommunen </a:t>
            </a:r>
          </a:p>
          <a:p>
            <a:pPr>
              <a:buFontTx/>
              <a:buChar char="-"/>
            </a:pPr>
            <a:r>
              <a:rPr lang="nb-NO" sz="2800" dirty="0"/>
              <a:t>Involverende prosess </a:t>
            </a:r>
          </a:p>
          <a:p>
            <a:pPr marL="0" indent="0">
              <a:buNone/>
            </a:pPr>
            <a:endParaRPr lang="nb-NO" sz="2800" dirty="0"/>
          </a:p>
        </p:txBody>
      </p:sp>
      <p:pic>
        <p:nvPicPr>
          <p:cNvPr id="5" name="Picture 2">
            <a:extLst>
              <a:ext uri="{FF2B5EF4-FFF2-40B4-BE49-F238E27FC236}">
                <a16:creationId xmlns:a16="http://schemas.microsoft.com/office/drawing/2014/main" id="{71568E5D-3473-4301-BC7C-F3B40F398B1D}"/>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7866063" y="2816225"/>
            <a:ext cx="4325937"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4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7D117AF0-E13A-4A4B-832F-3C74CA026803}"/>
              </a:ext>
            </a:extLst>
          </p:cNvPr>
          <p:cNvPicPr>
            <a:picLocks noGrp="1" noChangeAspect="1"/>
          </p:cNvPicPr>
          <p:nvPr>
            <p:ph idx="1"/>
          </p:nvPr>
        </p:nvPicPr>
        <p:blipFill>
          <a:blip r:embed="rId3"/>
          <a:stretch>
            <a:fillRect/>
          </a:stretch>
        </p:blipFill>
        <p:spPr>
          <a:xfrm>
            <a:off x="1175169" y="2503294"/>
            <a:ext cx="2924049" cy="2351094"/>
          </a:xfrm>
          <a:prstGeom prst="rect">
            <a:avLst/>
          </a:prstGeom>
        </p:spPr>
      </p:pic>
      <p:sp>
        <p:nvSpPr>
          <p:cNvPr id="4" name="Plassholder for lysbildenummer 3">
            <a:extLst>
              <a:ext uri="{FF2B5EF4-FFF2-40B4-BE49-F238E27FC236}">
                <a16:creationId xmlns:a16="http://schemas.microsoft.com/office/drawing/2014/main" id="{346AAEC7-48D4-473B-AB87-C40785BEE8FF}"/>
              </a:ext>
            </a:extLst>
          </p:cNvPr>
          <p:cNvSpPr>
            <a:spLocks noGrp="1"/>
          </p:cNvSpPr>
          <p:nvPr>
            <p:ph type="sldNum" sz="quarter" idx="12"/>
          </p:nvPr>
        </p:nvSpPr>
        <p:spPr/>
        <p:txBody>
          <a:bodyPr/>
          <a:lstStyle/>
          <a:p>
            <a:r>
              <a:rPr lang="nb-NO"/>
              <a:t>Side </a:t>
            </a:r>
            <a:fld id="{FBDFE5B2-30AA-4B07-A289-8689B0294A66}" type="slidenum">
              <a:rPr lang="nb-NO" smtClean="0"/>
              <a:pPr/>
              <a:t>5</a:t>
            </a:fld>
            <a:endParaRPr lang="nb-NO"/>
          </a:p>
        </p:txBody>
      </p:sp>
      <p:sp>
        <p:nvSpPr>
          <p:cNvPr id="5" name="Plassholder for tekst 4">
            <a:extLst>
              <a:ext uri="{FF2B5EF4-FFF2-40B4-BE49-F238E27FC236}">
                <a16:creationId xmlns:a16="http://schemas.microsoft.com/office/drawing/2014/main" id="{DDEBCD9A-3918-4E57-A853-B008FC496228}"/>
              </a:ext>
            </a:extLst>
          </p:cNvPr>
          <p:cNvSpPr>
            <a:spLocks noGrp="1"/>
          </p:cNvSpPr>
          <p:nvPr>
            <p:ph type="body" sz="quarter" idx="13"/>
          </p:nvPr>
        </p:nvSpPr>
        <p:spPr>
          <a:xfrm>
            <a:off x="900953" y="1035424"/>
            <a:ext cx="10663517" cy="1203931"/>
          </a:xfrm>
        </p:spPr>
        <p:txBody>
          <a:bodyPr/>
          <a:lstStyle/>
          <a:p>
            <a:r>
              <a:rPr lang="nb-NO"/>
              <a:t>Disse inngår sammen med fylkeskommunen i virkemiddelapparatet</a:t>
            </a:r>
          </a:p>
        </p:txBody>
      </p:sp>
      <p:sp>
        <p:nvSpPr>
          <p:cNvPr id="7" name="TekstSylinder 6">
            <a:extLst>
              <a:ext uri="{FF2B5EF4-FFF2-40B4-BE49-F238E27FC236}">
                <a16:creationId xmlns:a16="http://schemas.microsoft.com/office/drawing/2014/main" id="{978967B6-FE30-4791-AA75-BFF4AF292DE8}"/>
              </a:ext>
            </a:extLst>
          </p:cNvPr>
          <p:cNvSpPr txBox="1"/>
          <p:nvPr/>
        </p:nvSpPr>
        <p:spPr>
          <a:xfrm>
            <a:off x="5042647" y="2239356"/>
            <a:ext cx="6293224" cy="4247317"/>
          </a:xfrm>
          <a:prstGeom prst="rect">
            <a:avLst/>
          </a:prstGeom>
          <a:noFill/>
        </p:spPr>
        <p:txBody>
          <a:bodyPr wrap="square" rtlCol="0">
            <a:spAutoFit/>
          </a:bodyPr>
          <a:lstStyle/>
          <a:p>
            <a:pPr marL="285750" indent="-285750">
              <a:buFontTx/>
              <a:buChar char="-"/>
            </a:pPr>
            <a:r>
              <a:rPr lang="nb-NO" sz="2800"/>
              <a:t>Innovasjon Norge: regionalt, nasjonalt og internasjonalt</a:t>
            </a:r>
          </a:p>
          <a:p>
            <a:pPr marL="285750" indent="-285750">
              <a:buFontTx/>
              <a:buChar char="-"/>
            </a:pPr>
            <a:r>
              <a:rPr lang="nb-NO" sz="2800"/>
              <a:t>Forskningsrådet</a:t>
            </a:r>
          </a:p>
          <a:p>
            <a:pPr marL="285750" indent="-285750">
              <a:buFontTx/>
              <a:buChar char="-"/>
            </a:pPr>
            <a:r>
              <a:rPr lang="nb-NO" sz="2800"/>
              <a:t>SIVA</a:t>
            </a:r>
          </a:p>
          <a:p>
            <a:pPr marL="285750" indent="-285750">
              <a:buFontTx/>
              <a:buChar char="-"/>
            </a:pPr>
            <a:r>
              <a:rPr lang="nb-NO" sz="2800"/>
              <a:t>Kommuner og regionråd</a:t>
            </a:r>
          </a:p>
          <a:p>
            <a:pPr marL="285750" indent="-285750">
              <a:buFontTx/>
              <a:buChar char="-"/>
            </a:pPr>
            <a:r>
              <a:rPr lang="nb-NO" sz="2800" err="1"/>
              <a:t>Enova</a:t>
            </a:r>
            <a:endParaRPr lang="nb-NO" sz="2800"/>
          </a:p>
          <a:p>
            <a:pPr marL="285750" indent="-285750">
              <a:buFontTx/>
              <a:buChar char="-"/>
            </a:pPr>
            <a:r>
              <a:rPr lang="nb-NO" sz="2800"/>
              <a:t>NAV</a:t>
            </a:r>
          </a:p>
          <a:p>
            <a:pPr marL="285750" indent="-285750">
              <a:buFontTx/>
              <a:buChar char="-"/>
            </a:pPr>
            <a:r>
              <a:rPr lang="nb-NO" sz="2800"/>
              <a:t>EU-programmene </a:t>
            </a:r>
            <a:r>
              <a:rPr lang="nb-NO" sz="2800" err="1"/>
              <a:t>inkl</a:t>
            </a:r>
            <a:r>
              <a:rPr lang="nb-NO" sz="2800"/>
              <a:t> Interreg</a:t>
            </a:r>
          </a:p>
          <a:p>
            <a:pPr marL="285750" indent="-285750">
              <a:buFontTx/>
              <a:buChar char="-"/>
            </a:pPr>
            <a:endParaRPr lang="nb-NO" sz="2800"/>
          </a:p>
          <a:p>
            <a:pPr marL="285750" indent="-285750">
              <a:buFontTx/>
              <a:buChar char="-"/>
            </a:pPr>
            <a:endParaRPr lang="nb-NO"/>
          </a:p>
        </p:txBody>
      </p:sp>
    </p:spTree>
    <p:extLst>
      <p:ext uri="{BB962C8B-B14F-4D97-AF65-F5344CB8AC3E}">
        <p14:creationId xmlns:p14="http://schemas.microsoft.com/office/powerpoint/2010/main" val="246584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ssholder for innhold 17">
            <a:extLst>
              <a:ext uri="{FF2B5EF4-FFF2-40B4-BE49-F238E27FC236}">
                <a16:creationId xmlns:a16="http://schemas.microsoft.com/office/drawing/2014/main" id="{74841B0B-92EB-41D7-883B-C05B73039059}"/>
              </a:ext>
            </a:extLst>
          </p:cNvPr>
          <p:cNvPicPr>
            <a:picLocks noGrp="1" noChangeAspect="1"/>
          </p:cNvPicPr>
          <p:nvPr>
            <p:ph idx="1"/>
          </p:nvPr>
        </p:nvPicPr>
        <p:blipFill>
          <a:blip r:embed="rId3"/>
          <a:stretch>
            <a:fillRect/>
          </a:stretch>
        </p:blipFill>
        <p:spPr>
          <a:xfrm>
            <a:off x="398931" y="1630109"/>
            <a:ext cx="3496749" cy="1888618"/>
          </a:xfrm>
          <a:prstGeom prst="rect">
            <a:avLst/>
          </a:prstGeom>
        </p:spPr>
      </p:pic>
      <p:sp>
        <p:nvSpPr>
          <p:cNvPr id="4" name="Plassholder for lysbildenummer 3">
            <a:extLst>
              <a:ext uri="{FF2B5EF4-FFF2-40B4-BE49-F238E27FC236}">
                <a16:creationId xmlns:a16="http://schemas.microsoft.com/office/drawing/2014/main" id="{16B4D6FA-4B2D-4268-B019-6A9C9F287BBC}"/>
              </a:ext>
            </a:extLst>
          </p:cNvPr>
          <p:cNvSpPr>
            <a:spLocks noGrp="1"/>
          </p:cNvSpPr>
          <p:nvPr>
            <p:ph type="sldNum" sz="quarter" idx="12"/>
          </p:nvPr>
        </p:nvSpPr>
        <p:spPr/>
        <p:txBody>
          <a:bodyPr/>
          <a:lstStyle/>
          <a:p>
            <a:r>
              <a:rPr lang="nb-NO"/>
              <a:t>Side </a:t>
            </a:r>
            <a:fld id="{FBDFE5B2-30AA-4B07-A289-8689B0294A66}" type="slidenum">
              <a:rPr lang="nb-NO" smtClean="0"/>
              <a:pPr/>
              <a:t>6</a:t>
            </a:fld>
            <a:endParaRPr lang="nb-NO"/>
          </a:p>
        </p:txBody>
      </p:sp>
      <p:sp>
        <p:nvSpPr>
          <p:cNvPr id="26" name="TekstSylinder 25">
            <a:extLst>
              <a:ext uri="{FF2B5EF4-FFF2-40B4-BE49-F238E27FC236}">
                <a16:creationId xmlns:a16="http://schemas.microsoft.com/office/drawing/2014/main" id="{4E7DC16F-D557-444B-978F-C581AA926792}"/>
              </a:ext>
            </a:extLst>
          </p:cNvPr>
          <p:cNvSpPr txBox="1"/>
          <p:nvPr/>
        </p:nvSpPr>
        <p:spPr>
          <a:xfrm>
            <a:off x="4110319" y="2080793"/>
            <a:ext cx="8081681" cy="3816429"/>
          </a:xfrm>
          <a:prstGeom prst="rect">
            <a:avLst/>
          </a:prstGeom>
          <a:noFill/>
        </p:spPr>
        <p:txBody>
          <a:bodyPr wrap="square" rtlCol="0" anchor="t">
            <a:spAutoFit/>
          </a:bodyPr>
          <a:lstStyle/>
          <a:p>
            <a:pPr marL="285750" indent="-285750">
              <a:buFontTx/>
              <a:buChar char="-"/>
            </a:pPr>
            <a:r>
              <a:rPr lang="nb-NO" sz="2800"/>
              <a:t>Ungt Entreprenørskap</a:t>
            </a:r>
          </a:p>
          <a:p>
            <a:pPr marL="285750" indent="-285750">
              <a:buFontTx/>
              <a:buChar char="-"/>
            </a:pPr>
            <a:r>
              <a:rPr lang="nb-NO" sz="2800"/>
              <a:t>Veiledningstjenesten for etablerere</a:t>
            </a:r>
            <a:endParaRPr lang="nb-NO" sz="2800">
              <a:cs typeface="Calibri Light"/>
            </a:endParaRPr>
          </a:p>
          <a:p>
            <a:pPr marL="285750" indent="-285750">
              <a:buFontTx/>
              <a:buChar char="-"/>
            </a:pPr>
            <a:r>
              <a:rPr lang="nb-NO" sz="2800"/>
              <a:t>Næringshager (Hallingdal, Buskerud, Østfold) og inkubatorer (Driv, Halden, Kjeller, Kongsberg, Pan, Ås)</a:t>
            </a:r>
            <a:endParaRPr lang="nb-NO" sz="2800">
              <a:cs typeface="Calibri Light"/>
            </a:endParaRPr>
          </a:p>
          <a:p>
            <a:pPr marL="285750" indent="-285750">
              <a:buFontTx/>
              <a:buChar char="-"/>
            </a:pPr>
            <a:r>
              <a:rPr lang="nb-NO" sz="2800"/>
              <a:t>Andre tilbydere av samlokalisering (co-</a:t>
            </a:r>
            <a:r>
              <a:rPr lang="nb-NO" sz="2800" err="1"/>
              <a:t>working</a:t>
            </a:r>
            <a:r>
              <a:rPr lang="nb-NO" sz="2800"/>
              <a:t>) og  vekstprogram </a:t>
            </a:r>
            <a:endParaRPr lang="nb-NO" sz="2800">
              <a:cs typeface="Calibri Light"/>
            </a:endParaRPr>
          </a:p>
          <a:p>
            <a:pPr marL="285750" indent="-285750">
              <a:buFontTx/>
              <a:buChar char="-"/>
            </a:pPr>
            <a:r>
              <a:rPr lang="nb-NO" sz="2800"/>
              <a:t>Akershus Teknologifond og Østfold Follo Nyskapingsfond</a:t>
            </a:r>
            <a:endParaRPr lang="nb-NO" sz="2800">
              <a:cs typeface="Calibri Light"/>
            </a:endParaRPr>
          </a:p>
          <a:p>
            <a:pPr marL="285750" indent="-285750">
              <a:buFontTx/>
              <a:buChar char="-"/>
            </a:pPr>
            <a:endParaRPr lang="nb-NO"/>
          </a:p>
        </p:txBody>
      </p:sp>
      <p:sp>
        <p:nvSpPr>
          <p:cNvPr id="27" name="Plassholder for tekst 4">
            <a:extLst>
              <a:ext uri="{FF2B5EF4-FFF2-40B4-BE49-F238E27FC236}">
                <a16:creationId xmlns:a16="http://schemas.microsoft.com/office/drawing/2014/main" id="{0C8E2D62-E649-4F47-81E4-A0E990216276}"/>
              </a:ext>
            </a:extLst>
          </p:cNvPr>
          <p:cNvSpPr>
            <a:spLocks noGrp="1"/>
          </p:cNvSpPr>
          <p:nvPr>
            <p:ph type="body" sz="quarter" idx="13"/>
          </p:nvPr>
        </p:nvSpPr>
        <p:spPr>
          <a:xfrm>
            <a:off x="889701" y="394585"/>
            <a:ext cx="10076286" cy="984885"/>
          </a:xfrm>
        </p:spPr>
        <p:txBody>
          <a:bodyPr/>
          <a:lstStyle/>
          <a:p>
            <a:r>
              <a:rPr lang="nb-NO" sz="3200"/>
              <a:t>Disse er blant de vi jobber sammen med for å stimulere til flere og bedre gründere, og flere vekstbedrifter:</a:t>
            </a:r>
            <a:endParaRPr lang="nb-NO"/>
          </a:p>
        </p:txBody>
      </p:sp>
    </p:spTree>
    <p:extLst>
      <p:ext uri="{BB962C8B-B14F-4D97-AF65-F5344CB8AC3E}">
        <p14:creationId xmlns:p14="http://schemas.microsoft.com/office/powerpoint/2010/main" val="251053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B5C2FC72-5584-4264-93CF-469F23DAEC1C}"/>
              </a:ext>
            </a:extLst>
          </p:cNvPr>
          <p:cNvSpPr>
            <a:spLocks noGrp="1"/>
          </p:cNvSpPr>
          <p:nvPr>
            <p:ph type="title"/>
          </p:nvPr>
        </p:nvSpPr>
        <p:spPr>
          <a:xfrm>
            <a:off x="1021358" y="416193"/>
            <a:ext cx="10076286" cy="634789"/>
          </a:xfrm>
        </p:spPr>
        <p:txBody>
          <a:bodyPr/>
          <a:lstStyle/>
          <a:p>
            <a:r>
              <a:rPr lang="nb-NO" dirty="0" err="1"/>
              <a:t>Vikenpakka</a:t>
            </a:r>
            <a:r>
              <a:rPr lang="nb-NO" dirty="0"/>
              <a:t> – helt kort</a:t>
            </a:r>
          </a:p>
        </p:txBody>
      </p:sp>
      <p:sp>
        <p:nvSpPr>
          <p:cNvPr id="4" name="Plassholder for lysbildenummer 3">
            <a:extLst>
              <a:ext uri="{FF2B5EF4-FFF2-40B4-BE49-F238E27FC236}">
                <a16:creationId xmlns:a16="http://schemas.microsoft.com/office/drawing/2014/main" id="{ACDD7627-E35E-4EBF-BBFB-A706BF186B29}"/>
              </a:ext>
            </a:extLst>
          </p:cNvPr>
          <p:cNvSpPr>
            <a:spLocks noGrp="1"/>
          </p:cNvSpPr>
          <p:nvPr>
            <p:ph type="sldNum" sz="quarter" idx="12"/>
          </p:nvPr>
        </p:nvSpPr>
        <p:spPr>
          <a:xfrm>
            <a:off x="8354444" y="6208652"/>
            <a:ext cx="2743200" cy="230832"/>
          </a:xfrm>
        </p:spPr>
        <p:txBody>
          <a:bodyPr/>
          <a:lstStyle/>
          <a:p>
            <a:fld id="{FBDFE5B2-30AA-4B07-A289-8689B0294A66}" type="slidenum">
              <a:rPr lang="nb-NO" smtClean="0"/>
              <a:pPr/>
              <a:t>7</a:t>
            </a:fld>
            <a:endParaRPr lang="nb-NO"/>
          </a:p>
        </p:txBody>
      </p:sp>
      <p:pic>
        <p:nvPicPr>
          <p:cNvPr id="13" name="Bilde 12">
            <a:extLst>
              <a:ext uri="{FF2B5EF4-FFF2-40B4-BE49-F238E27FC236}">
                <a16:creationId xmlns:a16="http://schemas.microsoft.com/office/drawing/2014/main" id="{A4C43397-8F9B-4105-8E93-98CBBC546B7C}"/>
              </a:ext>
            </a:extLst>
          </p:cNvPr>
          <p:cNvPicPr>
            <a:picLocks noChangeAspect="1"/>
          </p:cNvPicPr>
          <p:nvPr/>
        </p:nvPicPr>
        <p:blipFill>
          <a:blip r:embed="rId2"/>
          <a:stretch>
            <a:fillRect/>
          </a:stretch>
        </p:blipFill>
        <p:spPr>
          <a:xfrm>
            <a:off x="540100" y="1216335"/>
            <a:ext cx="3175163" cy="692186"/>
          </a:xfrm>
          <a:prstGeom prst="rect">
            <a:avLst/>
          </a:prstGeom>
        </p:spPr>
      </p:pic>
      <p:pic>
        <p:nvPicPr>
          <p:cNvPr id="14" name="Bilde 13">
            <a:extLst>
              <a:ext uri="{FF2B5EF4-FFF2-40B4-BE49-F238E27FC236}">
                <a16:creationId xmlns:a16="http://schemas.microsoft.com/office/drawing/2014/main" id="{C5489979-48DD-4796-BC8A-0DF7DE40B94A}"/>
              </a:ext>
            </a:extLst>
          </p:cNvPr>
          <p:cNvPicPr>
            <a:picLocks noChangeAspect="1"/>
          </p:cNvPicPr>
          <p:nvPr/>
        </p:nvPicPr>
        <p:blipFill>
          <a:blip r:embed="rId3"/>
          <a:stretch>
            <a:fillRect/>
          </a:stretch>
        </p:blipFill>
        <p:spPr>
          <a:xfrm>
            <a:off x="476597" y="1953036"/>
            <a:ext cx="4070559" cy="546128"/>
          </a:xfrm>
          <a:prstGeom prst="rect">
            <a:avLst/>
          </a:prstGeom>
        </p:spPr>
      </p:pic>
      <p:pic>
        <p:nvPicPr>
          <p:cNvPr id="15" name="Bilde 14">
            <a:extLst>
              <a:ext uri="{FF2B5EF4-FFF2-40B4-BE49-F238E27FC236}">
                <a16:creationId xmlns:a16="http://schemas.microsoft.com/office/drawing/2014/main" id="{B8F1F865-73D1-4B7F-8765-5A53DEDF8E8D}"/>
              </a:ext>
            </a:extLst>
          </p:cNvPr>
          <p:cNvPicPr>
            <a:picLocks noChangeAspect="1"/>
          </p:cNvPicPr>
          <p:nvPr/>
        </p:nvPicPr>
        <p:blipFill>
          <a:blip r:embed="rId4"/>
          <a:stretch>
            <a:fillRect/>
          </a:stretch>
        </p:blipFill>
        <p:spPr>
          <a:xfrm>
            <a:off x="540100" y="2676226"/>
            <a:ext cx="4267419" cy="577880"/>
          </a:xfrm>
          <a:prstGeom prst="rect">
            <a:avLst/>
          </a:prstGeom>
        </p:spPr>
      </p:pic>
      <p:pic>
        <p:nvPicPr>
          <p:cNvPr id="16" name="Bilde 15">
            <a:extLst>
              <a:ext uri="{FF2B5EF4-FFF2-40B4-BE49-F238E27FC236}">
                <a16:creationId xmlns:a16="http://schemas.microsoft.com/office/drawing/2014/main" id="{CE707FBE-1032-4800-A172-7467F2842920}"/>
              </a:ext>
            </a:extLst>
          </p:cNvPr>
          <p:cNvPicPr>
            <a:picLocks noChangeAspect="1"/>
          </p:cNvPicPr>
          <p:nvPr/>
        </p:nvPicPr>
        <p:blipFill>
          <a:blip r:embed="rId5"/>
          <a:stretch>
            <a:fillRect/>
          </a:stretch>
        </p:blipFill>
        <p:spPr>
          <a:xfrm>
            <a:off x="532214" y="3315992"/>
            <a:ext cx="2876698" cy="704886"/>
          </a:xfrm>
          <a:prstGeom prst="rect">
            <a:avLst/>
          </a:prstGeom>
        </p:spPr>
      </p:pic>
      <p:pic>
        <p:nvPicPr>
          <p:cNvPr id="17" name="Bilde 16">
            <a:extLst>
              <a:ext uri="{FF2B5EF4-FFF2-40B4-BE49-F238E27FC236}">
                <a16:creationId xmlns:a16="http://schemas.microsoft.com/office/drawing/2014/main" id="{A40D1825-CF00-4FFA-BA48-1BB42DA9C36B}"/>
              </a:ext>
            </a:extLst>
          </p:cNvPr>
          <p:cNvPicPr>
            <a:picLocks noChangeAspect="1"/>
          </p:cNvPicPr>
          <p:nvPr/>
        </p:nvPicPr>
        <p:blipFill>
          <a:blip r:embed="rId6"/>
          <a:stretch>
            <a:fillRect/>
          </a:stretch>
        </p:blipFill>
        <p:spPr>
          <a:xfrm>
            <a:off x="540100" y="4082764"/>
            <a:ext cx="3505380" cy="628682"/>
          </a:xfrm>
          <a:prstGeom prst="rect">
            <a:avLst/>
          </a:prstGeom>
        </p:spPr>
      </p:pic>
      <p:pic>
        <p:nvPicPr>
          <p:cNvPr id="18" name="Bilde 17">
            <a:extLst>
              <a:ext uri="{FF2B5EF4-FFF2-40B4-BE49-F238E27FC236}">
                <a16:creationId xmlns:a16="http://schemas.microsoft.com/office/drawing/2014/main" id="{261A57AD-9877-4BF2-BA95-9E1678A2E07F}"/>
              </a:ext>
            </a:extLst>
          </p:cNvPr>
          <p:cNvPicPr>
            <a:picLocks noChangeAspect="1"/>
          </p:cNvPicPr>
          <p:nvPr/>
        </p:nvPicPr>
        <p:blipFill>
          <a:blip r:embed="rId7"/>
          <a:stretch>
            <a:fillRect/>
          </a:stretch>
        </p:blipFill>
        <p:spPr>
          <a:xfrm>
            <a:off x="549690" y="4773332"/>
            <a:ext cx="4007056" cy="546128"/>
          </a:xfrm>
          <a:prstGeom prst="rect">
            <a:avLst/>
          </a:prstGeom>
        </p:spPr>
      </p:pic>
      <p:pic>
        <p:nvPicPr>
          <p:cNvPr id="19" name="Bilde 18">
            <a:extLst>
              <a:ext uri="{FF2B5EF4-FFF2-40B4-BE49-F238E27FC236}">
                <a16:creationId xmlns:a16="http://schemas.microsoft.com/office/drawing/2014/main" id="{11928933-7887-4BE2-BC20-499876C65797}"/>
              </a:ext>
            </a:extLst>
          </p:cNvPr>
          <p:cNvPicPr>
            <a:picLocks noChangeAspect="1"/>
          </p:cNvPicPr>
          <p:nvPr/>
        </p:nvPicPr>
        <p:blipFill>
          <a:blip r:embed="rId8"/>
          <a:stretch>
            <a:fillRect/>
          </a:stretch>
        </p:blipFill>
        <p:spPr>
          <a:xfrm>
            <a:off x="568676" y="5381346"/>
            <a:ext cx="3118010" cy="546128"/>
          </a:xfrm>
          <a:prstGeom prst="rect">
            <a:avLst/>
          </a:prstGeom>
        </p:spPr>
      </p:pic>
      <p:pic>
        <p:nvPicPr>
          <p:cNvPr id="20" name="Bilde 19">
            <a:extLst>
              <a:ext uri="{FF2B5EF4-FFF2-40B4-BE49-F238E27FC236}">
                <a16:creationId xmlns:a16="http://schemas.microsoft.com/office/drawing/2014/main" id="{20550635-3E93-450E-A604-D2694CBF9047}"/>
              </a:ext>
            </a:extLst>
          </p:cNvPr>
          <p:cNvPicPr>
            <a:picLocks noChangeAspect="1"/>
          </p:cNvPicPr>
          <p:nvPr/>
        </p:nvPicPr>
        <p:blipFill>
          <a:blip r:embed="rId9"/>
          <a:stretch>
            <a:fillRect/>
          </a:stretch>
        </p:blipFill>
        <p:spPr>
          <a:xfrm>
            <a:off x="6738657" y="193927"/>
            <a:ext cx="2806844" cy="463574"/>
          </a:xfrm>
          <a:prstGeom prst="rect">
            <a:avLst/>
          </a:prstGeom>
        </p:spPr>
      </p:pic>
      <p:pic>
        <p:nvPicPr>
          <p:cNvPr id="21" name="Bilde 20">
            <a:extLst>
              <a:ext uri="{FF2B5EF4-FFF2-40B4-BE49-F238E27FC236}">
                <a16:creationId xmlns:a16="http://schemas.microsoft.com/office/drawing/2014/main" id="{2EB88F1D-E4F2-47CF-A3B5-F5B6B6F6A2B8}"/>
              </a:ext>
            </a:extLst>
          </p:cNvPr>
          <p:cNvPicPr>
            <a:picLocks noChangeAspect="1"/>
          </p:cNvPicPr>
          <p:nvPr/>
        </p:nvPicPr>
        <p:blipFill>
          <a:blip r:embed="rId10"/>
          <a:stretch>
            <a:fillRect/>
          </a:stretch>
        </p:blipFill>
        <p:spPr>
          <a:xfrm>
            <a:off x="6687854" y="924828"/>
            <a:ext cx="4076910" cy="584230"/>
          </a:xfrm>
          <a:prstGeom prst="rect">
            <a:avLst/>
          </a:prstGeom>
        </p:spPr>
      </p:pic>
      <p:pic>
        <p:nvPicPr>
          <p:cNvPr id="22" name="Bilde 21">
            <a:extLst>
              <a:ext uri="{FF2B5EF4-FFF2-40B4-BE49-F238E27FC236}">
                <a16:creationId xmlns:a16="http://schemas.microsoft.com/office/drawing/2014/main" id="{FB5FBB32-3765-4B7B-8949-98C97D6A4FC2}"/>
              </a:ext>
            </a:extLst>
          </p:cNvPr>
          <p:cNvPicPr>
            <a:picLocks noChangeAspect="1"/>
          </p:cNvPicPr>
          <p:nvPr/>
        </p:nvPicPr>
        <p:blipFill>
          <a:blip r:embed="rId11"/>
          <a:stretch>
            <a:fillRect/>
          </a:stretch>
        </p:blipFill>
        <p:spPr>
          <a:xfrm>
            <a:off x="6687854" y="1674727"/>
            <a:ext cx="4178515" cy="577880"/>
          </a:xfrm>
          <a:prstGeom prst="rect">
            <a:avLst/>
          </a:prstGeom>
        </p:spPr>
      </p:pic>
      <p:pic>
        <p:nvPicPr>
          <p:cNvPr id="23" name="Bilde 22">
            <a:extLst>
              <a:ext uri="{FF2B5EF4-FFF2-40B4-BE49-F238E27FC236}">
                <a16:creationId xmlns:a16="http://schemas.microsoft.com/office/drawing/2014/main" id="{72F6EB32-353B-4924-8790-1EC9AE86746A}"/>
              </a:ext>
            </a:extLst>
          </p:cNvPr>
          <p:cNvPicPr>
            <a:picLocks noChangeAspect="1"/>
          </p:cNvPicPr>
          <p:nvPr/>
        </p:nvPicPr>
        <p:blipFill>
          <a:blip r:embed="rId12"/>
          <a:stretch>
            <a:fillRect/>
          </a:stretch>
        </p:blipFill>
        <p:spPr>
          <a:xfrm>
            <a:off x="6687854" y="2418276"/>
            <a:ext cx="2940201" cy="457223"/>
          </a:xfrm>
          <a:prstGeom prst="rect">
            <a:avLst/>
          </a:prstGeom>
        </p:spPr>
      </p:pic>
      <p:pic>
        <p:nvPicPr>
          <p:cNvPr id="24" name="Bilde 23">
            <a:extLst>
              <a:ext uri="{FF2B5EF4-FFF2-40B4-BE49-F238E27FC236}">
                <a16:creationId xmlns:a16="http://schemas.microsoft.com/office/drawing/2014/main" id="{D080D4FE-DED4-404E-A91F-B4D937F920AA}"/>
              </a:ext>
            </a:extLst>
          </p:cNvPr>
          <p:cNvPicPr>
            <a:picLocks noChangeAspect="1"/>
          </p:cNvPicPr>
          <p:nvPr/>
        </p:nvPicPr>
        <p:blipFill>
          <a:blip r:embed="rId13"/>
          <a:stretch>
            <a:fillRect/>
          </a:stretch>
        </p:blipFill>
        <p:spPr>
          <a:xfrm>
            <a:off x="6687854" y="3151921"/>
            <a:ext cx="3746693" cy="641383"/>
          </a:xfrm>
          <a:prstGeom prst="rect">
            <a:avLst/>
          </a:prstGeom>
        </p:spPr>
      </p:pic>
      <p:pic>
        <p:nvPicPr>
          <p:cNvPr id="25" name="Bilde 24">
            <a:extLst>
              <a:ext uri="{FF2B5EF4-FFF2-40B4-BE49-F238E27FC236}">
                <a16:creationId xmlns:a16="http://schemas.microsoft.com/office/drawing/2014/main" id="{2E000398-326E-491B-A3C8-695F139F98C8}"/>
              </a:ext>
            </a:extLst>
          </p:cNvPr>
          <p:cNvPicPr>
            <a:picLocks noChangeAspect="1"/>
          </p:cNvPicPr>
          <p:nvPr/>
        </p:nvPicPr>
        <p:blipFill>
          <a:blip r:embed="rId14"/>
          <a:stretch>
            <a:fillRect/>
          </a:stretch>
        </p:blipFill>
        <p:spPr>
          <a:xfrm>
            <a:off x="6687854" y="3904152"/>
            <a:ext cx="3981655" cy="577880"/>
          </a:xfrm>
          <a:prstGeom prst="rect">
            <a:avLst/>
          </a:prstGeom>
        </p:spPr>
      </p:pic>
      <p:pic>
        <p:nvPicPr>
          <p:cNvPr id="26" name="Bilde 25">
            <a:extLst>
              <a:ext uri="{FF2B5EF4-FFF2-40B4-BE49-F238E27FC236}">
                <a16:creationId xmlns:a16="http://schemas.microsoft.com/office/drawing/2014/main" id="{E099B28A-B37B-444B-A077-7FFAA48A3EB2}"/>
              </a:ext>
            </a:extLst>
          </p:cNvPr>
          <p:cNvPicPr>
            <a:picLocks noChangeAspect="1"/>
          </p:cNvPicPr>
          <p:nvPr/>
        </p:nvPicPr>
        <p:blipFill>
          <a:blip r:embed="rId15"/>
          <a:stretch>
            <a:fillRect/>
          </a:stretch>
        </p:blipFill>
        <p:spPr>
          <a:xfrm>
            <a:off x="6687854" y="4723398"/>
            <a:ext cx="3886400" cy="482625"/>
          </a:xfrm>
          <a:prstGeom prst="rect">
            <a:avLst/>
          </a:prstGeom>
        </p:spPr>
      </p:pic>
      <p:pic>
        <p:nvPicPr>
          <p:cNvPr id="27" name="Bilde 26">
            <a:extLst>
              <a:ext uri="{FF2B5EF4-FFF2-40B4-BE49-F238E27FC236}">
                <a16:creationId xmlns:a16="http://schemas.microsoft.com/office/drawing/2014/main" id="{1C45E579-DB4E-4A7B-9CF6-1321BE489CB8}"/>
              </a:ext>
            </a:extLst>
          </p:cNvPr>
          <p:cNvPicPr>
            <a:picLocks noChangeAspect="1"/>
          </p:cNvPicPr>
          <p:nvPr/>
        </p:nvPicPr>
        <p:blipFill>
          <a:blip r:embed="rId16"/>
          <a:stretch>
            <a:fillRect/>
          </a:stretch>
        </p:blipFill>
        <p:spPr>
          <a:xfrm>
            <a:off x="6738657" y="6133577"/>
            <a:ext cx="4254719" cy="520727"/>
          </a:xfrm>
          <a:prstGeom prst="rect">
            <a:avLst/>
          </a:prstGeom>
        </p:spPr>
      </p:pic>
      <p:pic>
        <p:nvPicPr>
          <p:cNvPr id="28" name="Bilde 27">
            <a:extLst>
              <a:ext uri="{FF2B5EF4-FFF2-40B4-BE49-F238E27FC236}">
                <a16:creationId xmlns:a16="http://schemas.microsoft.com/office/drawing/2014/main" id="{B3E3C2EC-AAB2-4F3B-9265-DE72F60CA268}"/>
              </a:ext>
            </a:extLst>
          </p:cNvPr>
          <p:cNvPicPr>
            <a:picLocks noChangeAspect="1"/>
          </p:cNvPicPr>
          <p:nvPr/>
        </p:nvPicPr>
        <p:blipFill>
          <a:blip r:embed="rId17"/>
          <a:stretch>
            <a:fillRect/>
          </a:stretch>
        </p:blipFill>
        <p:spPr>
          <a:xfrm>
            <a:off x="6706904" y="5451200"/>
            <a:ext cx="3943553" cy="476274"/>
          </a:xfrm>
          <a:prstGeom prst="rect">
            <a:avLst/>
          </a:prstGeom>
        </p:spPr>
      </p:pic>
    </p:spTree>
    <p:extLst>
      <p:ext uri="{BB962C8B-B14F-4D97-AF65-F5344CB8AC3E}">
        <p14:creationId xmlns:p14="http://schemas.microsoft.com/office/powerpoint/2010/main" val="274307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FF86A7-530B-4C2A-8F2F-19A5F1CFC54D}"/>
              </a:ext>
            </a:extLst>
          </p:cNvPr>
          <p:cNvSpPr>
            <a:spLocks noGrp="1"/>
          </p:cNvSpPr>
          <p:nvPr>
            <p:ph type="title"/>
          </p:nvPr>
        </p:nvSpPr>
        <p:spPr>
          <a:xfrm>
            <a:off x="1021593" y="221727"/>
            <a:ext cx="10037132" cy="634789"/>
          </a:xfrm>
        </p:spPr>
        <p:txBody>
          <a:bodyPr/>
          <a:lstStyle/>
          <a:p>
            <a:r>
              <a:rPr lang="nb-NO" sz="3200" dirty="0"/>
              <a:t>Kompetanseheving og </a:t>
            </a:r>
            <a:r>
              <a:rPr lang="nb-NO" sz="3200"/>
              <a:t>bedriftsintern opplæring – </a:t>
            </a:r>
            <a:r>
              <a:rPr lang="nb-NO" sz="3200" dirty="0"/>
              <a:t>del 1</a:t>
            </a:r>
          </a:p>
        </p:txBody>
      </p:sp>
      <p:sp>
        <p:nvSpPr>
          <p:cNvPr id="3" name="Plassholder for innhold 2">
            <a:extLst>
              <a:ext uri="{FF2B5EF4-FFF2-40B4-BE49-F238E27FC236}">
                <a16:creationId xmlns:a16="http://schemas.microsoft.com/office/drawing/2014/main" id="{42B05B67-EE21-41DA-95D8-85A0227CA669}"/>
              </a:ext>
            </a:extLst>
          </p:cNvPr>
          <p:cNvSpPr>
            <a:spLocks noGrp="1"/>
          </p:cNvSpPr>
          <p:nvPr>
            <p:ph idx="1"/>
          </p:nvPr>
        </p:nvSpPr>
        <p:spPr>
          <a:xfrm>
            <a:off x="1077435" y="2304700"/>
            <a:ext cx="5700293" cy="3148517"/>
          </a:xfrm>
        </p:spPr>
        <p:txBody>
          <a:bodyPr>
            <a:normAutofit lnSpcReduction="10000"/>
          </a:bodyPr>
          <a:lstStyle/>
          <a:p>
            <a:r>
              <a:rPr lang="nb-NO" dirty="0"/>
              <a:t>Ramme til fordeling 24 millioner</a:t>
            </a:r>
          </a:p>
          <a:p>
            <a:r>
              <a:rPr lang="nb-NO" dirty="0"/>
              <a:t>Inntil kr 300.000,- pr bedrift</a:t>
            </a:r>
          </a:p>
          <a:p>
            <a:r>
              <a:rPr lang="nb-NO" dirty="0"/>
              <a:t>Behandlet fortløpende så langt rammen rakk. </a:t>
            </a:r>
          </a:p>
          <a:p>
            <a:r>
              <a:rPr lang="nb-NO" dirty="0"/>
              <a:t>Ingen søknadsfrist. Kort behandlingstid.</a:t>
            </a:r>
          </a:p>
          <a:p>
            <a:r>
              <a:rPr lang="nb-NO" dirty="0"/>
              <a:t>170 søknader pr 6.mai, stengt for mottak av nye søknader.</a:t>
            </a:r>
          </a:p>
          <a:p>
            <a:r>
              <a:rPr lang="nb-NO" dirty="0"/>
              <a:t>Tildeler </a:t>
            </a:r>
            <a:r>
              <a:rPr lang="nb-NO" dirty="0" err="1"/>
              <a:t>ca</a:t>
            </a:r>
            <a:r>
              <a:rPr lang="nb-NO" dirty="0"/>
              <a:t> 130 prosjekter</a:t>
            </a:r>
          </a:p>
        </p:txBody>
      </p:sp>
      <p:sp>
        <p:nvSpPr>
          <p:cNvPr id="4" name="Plassholder for lysbildenummer 3">
            <a:extLst>
              <a:ext uri="{FF2B5EF4-FFF2-40B4-BE49-F238E27FC236}">
                <a16:creationId xmlns:a16="http://schemas.microsoft.com/office/drawing/2014/main" id="{71743BE2-0DF5-4614-80A3-1E17E723582C}"/>
              </a:ext>
            </a:extLst>
          </p:cNvPr>
          <p:cNvSpPr>
            <a:spLocks noGrp="1"/>
          </p:cNvSpPr>
          <p:nvPr>
            <p:ph type="sldNum" sz="quarter" idx="12"/>
          </p:nvPr>
        </p:nvSpPr>
        <p:spPr/>
        <p:txBody>
          <a:bodyPr/>
          <a:lstStyle/>
          <a:p>
            <a:r>
              <a:rPr lang="nb-NO"/>
              <a:t>Side </a:t>
            </a:r>
            <a:fld id="{FBDFE5B2-30AA-4B07-A289-8689B0294A66}" type="slidenum">
              <a:rPr lang="nb-NO" smtClean="0"/>
              <a:pPr/>
              <a:t>8</a:t>
            </a:fld>
            <a:endParaRPr lang="nb-NO" dirty="0"/>
          </a:p>
        </p:txBody>
      </p:sp>
      <p:sp>
        <p:nvSpPr>
          <p:cNvPr id="5" name="Plassholder for tekst 4">
            <a:extLst>
              <a:ext uri="{FF2B5EF4-FFF2-40B4-BE49-F238E27FC236}">
                <a16:creationId xmlns:a16="http://schemas.microsoft.com/office/drawing/2014/main" id="{15655F2E-C3CE-4907-9265-EC08D553D0CE}"/>
              </a:ext>
            </a:extLst>
          </p:cNvPr>
          <p:cNvSpPr>
            <a:spLocks noGrp="1"/>
          </p:cNvSpPr>
          <p:nvPr>
            <p:ph type="body" sz="quarter" idx="13"/>
          </p:nvPr>
        </p:nvSpPr>
        <p:spPr/>
        <p:txBody>
          <a:bodyPr/>
          <a:lstStyle/>
          <a:p>
            <a:r>
              <a:rPr lang="nb-NO" dirty="0"/>
              <a:t>Støtte til opplæringskostnader og lønn under opplæring</a:t>
            </a:r>
          </a:p>
        </p:txBody>
      </p:sp>
      <p:pic>
        <p:nvPicPr>
          <p:cNvPr id="14" name="Bilde 13">
            <a:extLst>
              <a:ext uri="{FF2B5EF4-FFF2-40B4-BE49-F238E27FC236}">
                <a16:creationId xmlns:a16="http://schemas.microsoft.com/office/drawing/2014/main" id="{640E59FB-D1EA-41D4-8E3F-3E920657D254}"/>
              </a:ext>
            </a:extLst>
          </p:cNvPr>
          <p:cNvPicPr>
            <a:picLocks noChangeAspect="1"/>
          </p:cNvPicPr>
          <p:nvPr/>
        </p:nvPicPr>
        <p:blipFill>
          <a:blip r:embed="rId2"/>
          <a:stretch>
            <a:fillRect/>
          </a:stretch>
        </p:blipFill>
        <p:spPr>
          <a:xfrm>
            <a:off x="6645105" y="1261687"/>
            <a:ext cx="4170869" cy="4905971"/>
          </a:xfrm>
          <a:prstGeom prst="rect">
            <a:avLst/>
          </a:prstGeom>
        </p:spPr>
      </p:pic>
    </p:spTree>
    <p:extLst>
      <p:ext uri="{BB962C8B-B14F-4D97-AF65-F5344CB8AC3E}">
        <p14:creationId xmlns:p14="http://schemas.microsoft.com/office/powerpoint/2010/main" val="271953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7002DE-D63C-054E-A731-6079CC05F912}"/>
              </a:ext>
            </a:extLst>
          </p:cNvPr>
          <p:cNvSpPr>
            <a:spLocks noGrp="1"/>
          </p:cNvSpPr>
          <p:nvPr>
            <p:ph type="title"/>
          </p:nvPr>
        </p:nvSpPr>
        <p:spPr/>
        <p:txBody>
          <a:bodyPr/>
          <a:lstStyle/>
          <a:p>
            <a:r>
              <a:rPr lang="nb-NO" dirty="0"/>
              <a:t>Bransjestatistikk del 1</a:t>
            </a:r>
          </a:p>
        </p:txBody>
      </p:sp>
      <p:sp>
        <p:nvSpPr>
          <p:cNvPr id="4" name="Plassholder for lysbildenummer 3">
            <a:extLst>
              <a:ext uri="{FF2B5EF4-FFF2-40B4-BE49-F238E27FC236}">
                <a16:creationId xmlns:a16="http://schemas.microsoft.com/office/drawing/2014/main" id="{FCA496EE-3916-F54E-A1B3-17DE6CCEA6D3}"/>
              </a:ext>
            </a:extLst>
          </p:cNvPr>
          <p:cNvSpPr>
            <a:spLocks noGrp="1"/>
          </p:cNvSpPr>
          <p:nvPr>
            <p:ph type="sldNum" sz="quarter" idx="12"/>
          </p:nvPr>
        </p:nvSpPr>
        <p:spPr/>
        <p:txBody>
          <a:bodyPr/>
          <a:lstStyle/>
          <a:p>
            <a:r>
              <a:rPr lang="nb-NO"/>
              <a:t>Side </a:t>
            </a:r>
            <a:fld id="{FBDFE5B2-30AA-4B07-A289-8689B0294A66}" type="slidenum">
              <a:rPr lang="nb-NO" smtClean="0"/>
              <a:pPr/>
              <a:t>9</a:t>
            </a:fld>
            <a:endParaRPr lang="nb-NO" dirty="0"/>
          </a:p>
        </p:txBody>
      </p:sp>
      <p:sp>
        <p:nvSpPr>
          <p:cNvPr id="5" name="Plassholder for tekst 4">
            <a:extLst>
              <a:ext uri="{FF2B5EF4-FFF2-40B4-BE49-F238E27FC236}">
                <a16:creationId xmlns:a16="http://schemas.microsoft.com/office/drawing/2014/main" id="{9C10F0AE-5D43-0643-8275-D1C4DB95278B}"/>
              </a:ext>
            </a:extLst>
          </p:cNvPr>
          <p:cNvSpPr>
            <a:spLocks noGrp="1"/>
          </p:cNvSpPr>
          <p:nvPr>
            <p:ph type="body" sz="quarter" idx="13"/>
          </p:nvPr>
        </p:nvSpPr>
        <p:spPr>
          <a:xfrm>
            <a:off x="1077434" y="1316025"/>
            <a:ext cx="5818666" cy="215444"/>
          </a:xfrm>
        </p:spPr>
        <p:txBody>
          <a:bodyPr/>
          <a:lstStyle/>
          <a:p>
            <a:r>
              <a:rPr lang="nb-NO" sz="1400"/>
              <a:t>Oppsummert</a:t>
            </a:r>
            <a:endParaRPr lang="nb-NO" sz="1400" dirty="0"/>
          </a:p>
        </p:txBody>
      </p:sp>
      <p:pic>
        <p:nvPicPr>
          <p:cNvPr id="10" name="Plassholder for bilde 9">
            <a:extLst>
              <a:ext uri="{FF2B5EF4-FFF2-40B4-BE49-F238E27FC236}">
                <a16:creationId xmlns:a16="http://schemas.microsoft.com/office/drawing/2014/main" id="{11A0B3AA-F111-7E40-806A-5A6523DFF830}"/>
              </a:ext>
            </a:extLst>
          </p:cNvPr>
          <p:cNvPicPr>
            <a:picLocks noGrp="1" noChangeAspect="1"/>
          </p:cNvPicPr>
          <p:nvPr>
            <p:ph type="pic" sz="quarter" idx="14"/>
          </p:nvPr>
        </p:nvPicPr>
        <p:blipFill>
          <a:blip r:embed="rId2"/>
          <a:srcRect l="331" r="331"/>
          <a:stretch>
            <a:fillRect/>
          </a:stretch>
        </p:blipFill>
        <p:spPr/>
      </p:pic>
      <p:graphicFrame>
        <p:nvGraphicFramePr>
          <p:cNvPr id="9" name="Plassholder for innhold 8">
            <a:extLst>
              <a:ext uri="{FF2B5EF4-FFF2-40B4-BE49-F238E27FC236}">
                <a16:creationId xmlns:a16="http://schemas.microsoft.com/office/drawing/2014/main" id="{172830FD-C860-AA49-B00D-B27E755F54AF}"/>
              </a:ext>
            </a:extLst>
          </p:cNvPr>
          <p:cNvGraphicFramePr>
            <a:graphicFrameLocks noGrp="1"/>
          </p:cNvGraphicFramePr>
          <p:nvPr>
            <p:ph idx="1"/>
            <p:extLst>
              <p:ext uri="{D42A27DB-BD31-4B8C-83A1-F6EECF244321}">
                <p14:modId xmlns:p14="http://schemas.microsoft.com/office/powerpoint/2010/main" val="3367363356"/>
              </p:ext>
            </p:extLst>
          </p:nvPr>
        </p:nvGraphicFramePr>
        <p:xfrm>
          <a:off x="1123156" y="1670181"/>
          <a:ext cx="5772943" cy="3769568"/>
        </p:xfrm>
        <a:graphic>
          <a:graphicData uri="http://schemas.openxmlformats.org/drawingml/2006/table">
            <a:tbl>
              <a:tblPr/>
              <a:tblGrid>
                <a:gridCol w="4797708">
                  <a:extLst>
                    <a:ext uri="{9D8B030D-6E8A-4147-A177-3AD203B41FA5}">
                      <a16:colId xmlns:a16="http://schemas.microsoft.com/office/drawing/2014/main" val="3882108439"/>
                    </a:ext>
                  </a:extLst>
                </a:gridCol>
                <a:gridCol w="975235">
                  <a:extLst>
                    <a:ext uri="{9D8B030D-6E8A-4147-A177-3AD203B41FA5}">
                      <a16:colId xmlns:a16="http://schemas.microsoft.com/office/drawing/2014/main" val="328421948"/>
                    </a:ext>
                  </a:extLst>
                </a:gridCol>
              </a:tblGrid>
              <a:tr h="342688">
                <a:tc>
                  <a:txBody>
                    <a:bodyPr/>
                    <a:lstStyle/>
                    <a:p>
                      <a:pPr algn="l" fontAlgn="b"/>
                      <a:r>
                        <a:rPr lang="nb-NO" sz="1600" b="0" i="0" u="none" strike="noStrike">
                          <a:solidFill>
                            <a:srgbClr val="000000"/>
                          </a:solidFill>
                          <a:effectLst/>
                          <a:latin typeface="+mj-lt"/>
                        </a:rPr>
                        <a:t>Teknisk rådgivning, arkitekter, forskning, reklamebyrå</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21 %</a:t>
                      </a:r>
                    </a:p>
                  </a:txBody>
                  <a:tcPr marL="9525" marR="9525" marT="9525" marB="0" anchor="b">
                    <a:lnL>
                      <a:noFill/>
                    </a:lnL>
                    <a:lnR>
                      <a:noFill/>
                    </a:lnR>
                    <a:lnT>
                      <a:noFill/>
                    </a:lnT>
                    <a:lnB>
                      <a:noFill/>
                    </a:lnB>
                  </a:tcPr>
                </a:tc>
                <a:extLst>
                  <a:ext uri="{0D108BD9-81ED-4DB2-BD59-A6C34878D82A}">
                    <a16:rowId xmlns:a16="http://schemas.microsoft.com/office/drawing/2014/main" val="968232408"/>
                  </a:ext>
                </a:extLst>
              </a:tr>
              <a:tr h="342688">
                <a:tc>
                  <a:txBody>
                    <a:bodyPr/>
                    <a:lstStyle/>
                    <a:p>
                      <a:pPr algn="l" fontAlgn="b"/>
                      <a:r>
                        <a:rPr lang="nb-NO" sz="1600" b="0" i="0" u="none" strike="noStrike">
                          <a:solidFill>
                            <a:srgbClr val="000000"/>
                          </a:solidFill>
                          <a:effectLst/>
                          <a:latin typeface="+mj-lt"/>
                        </a:rPr>
                        <a:t>Produksjonsbedrifter</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14 %</a:t>
                      </a:r>
                    </a:p>
                  </a:txBody>
                  <a:tcPr marL="9525" marR="9525" marT="9525" marB="0" anchor="b">
                    <a:lnL>
                      <a:noFill/>
                    </a:lnL>
                    <a:lnR>
                      <a:noFill/>
                    </a:lnR>
                    <a:lnT>
                      <a:noFill/>
                    </a:lnT>
                    <a:lnB>
                      <a:noFill/>
                    </a:lnB>
                  </a:tcPr>
                </a:tc>
                <a:extLst>
                  <a:ext uri="{0D108BD9-81ED-4DB2-BD59-A6C34878D82A}">
                    <a16:rowId xmlns:a16="http://schemas.microsoft.com/office/drawing/2014/main" val="1790167946"/>
                  </a:ext>
                </a:extLst>
              </a:tr>
              <a:tr h="342688">
                <a:tc>
                  <a:txBody>
                    <a:bodyPr/>
                    <a:lstStyle/>
                    <a:p>
                      <a:pPr algn="l" fontAlgn="b"/>
                      <a:r>
                        <a:rPr lang="nb-NO" sz="1600" b="0" i="0" u="none" strike="noStrike">
                          <a:solidFill>
                            <a:srgbClr val="000000"/>
                          </a:solidFill>
                          <a:effectLst/>
                          <a:latin typeface="+mj-lt"/>
                        </a:rPr>
                        <a:t>Bygge- og anleggsvirksomhet</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14 %</a:t>
                      </a:r>
                    </a:p>
                  </a:txBody>
                  <a:tcPr marL="9525" marR="9525" marT="9525" marB="0" anchor="b">
                    <a:lnL>
                      <a:noFill/>
                    </a:lnL>
                    <a:lnR>
                      <a:noFill/>
                    </a:lnR>
                    <a:lnT>
                      <a:noFill/>
                    </a:lnT>
                    <a:lnB>
                      <a:noFill/>
                    </a:lnB>
                  </a:tcPr>
                </a:tc>
                <a:extLst>
                  <a:ext uri="{0D108BD9-81ED-4DB2-BD59-A6C34878D82A}">
                    <a16:rowId xmlns:a16="http://schemas.microsoft.com/office/drawing/2014/main" val="3579123375"/>
                  </a:ext>
                </a:extLst>
              </a:tr>
              <a:tr h="342688">
                <a:tc>
                  <a:txBody>
                    <a:bodyPr/>
                    <a:lstStyle/>
                    <a:p>
                      <a:pPr algn="l" fontAlgn="b"/>
                      <a:r>
                        <a:rPr lang="nb-NO" sz="1600" b="0" i="0" u="none" strike="noStrike">
                          <a:solidFill>
                            <a:srgbClr val="000000"/>
                          </a:solidFill>
                          <a:effectLst/>
                          <a:latin typeface="+mj-lt"/>
                        </a:rPr>
                        <a:t>Reisebyrå, reisearrangør, utleievirksomhet, transport</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10 %</a:t>
                      </a:r>
                    </a:p>
                  </a:txBody>
                  <a:tcPr marL="9525" marR="9525" marT="9525" marB="0" anchor="b">
                    <a:lnL>
                      <a:noFill/>
                    </a:lnL>
                    <a:lnR>
                      <a:noFill/>
                    </a:lnR>
                    <a:lnT>
                      <a:noFill/>
                    </a:lnT>
                    <a:lnB>
                      <a:noFill/>
                    </a:lnB>
                  </a:tcPr>
                </a:tc>
                <a:extLst>
                  <a:ext uri="{0D108BD9-81ED-4DB2-BD59-A6C34878D82A}">
                    <a16:rowId xmlns:a16="http://schemas.microsoft.com/office/drawing/2014/main" val="3746585467"/>
                  </a:ext>
                </a:extLst>
              </a:tr>
              <a:tr h="342688">
                <a:tc>
                  <a:txBody>
                    <a:bodyPr/>
                    <a:lstStyle/>
                    <a:p>
                      <a:pPr algn="l" fontAlgn="b"/>
                      <a:r>
                        <a:rPr lang="nb-NO" sz="1600" b="0" i="0" u="none" strike="noStrike">
                          <a:solidFill>
                            <a:srgbClr val="000000"/>
                          </a:solidFill>
                          <a:effectLst/>
                          <a:latin typeface="+mj-lt"/>
                        </a:rPr>
                        <a:t>Undervisning og arbeidstrening</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10 %</a:t>
                      </a:r>
                    </a:p>
                  </a:txBody>
                  <a:tcPr marL="9525" marR="9525" marT="9525" marB="0" anchor="b">
                    <a:lnL>
                      <a:noFill/>
                    </a:lnL>
                    <a:lnR>
                      <a:noFill/>
                    </a:lnR>
                    <a:lnT>
                      <a:noFill/>
                    </a:lnT>
                    <a:lnB>
                      <a:noFill/>
                    </a:lnB>
                  </a:tcPr>
                </a:tc>
                <a:extLst>
                  <a:ext uri="{0D108BD9-81ED-4DB2-BD59-A6C34878D82A}">
                    <a16:rowId xmlns:a16="http://schemas.microsoft.com/office/drawing/2014/main" val="4027739443"/>
                  </a:ext>
                </a:extLst>
              </a:tr>
              <a:tr h="342688">
                <a:tc>
                  <a:txBody>
                    <a:bodyPr/>
                    <a:lstStyle/>
                    <a:p>
                      <a:pPr algn="l" fontAlgn="b"/>
                      <a:r>
                        <a:rPr lang="nb-NO" sz="1600" b="0" i="0" u="none" strike="noStrike">
                          <a:solidFill>
                            <a:srgbClr val="000000"/>
                          </a:solidFill>
                          <a:effectLst/>
                          <a:latin typeface="+mj-lt"/>
                        </a:rPr>
                        <a:t>Verksted for motorvogner</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8 %</a:t>
                      </a:r>
                    </a:p>
                  </a:txBody>
                  <a:tcPr marL="9525" marR="9525" marT="9525" marB="0" anchor="b">
                    <a:lnL>
                      <a:noFill/>
                    </a:lnL>
                    <a:lnR>
                      <a:noFill/>
                    </a:lnR>
                    <a:lnT>
                      <a:noFill/>
                    </a:lnT>
                    <a:lnB>
                      <a:noFill/>
                    </a:lnB>
                  </a:tcPr>
                </a:tc>
                <a:extLst>
                  <a:ext uri="{0D108BD9-81ED-4DB2-BD59-A6C34878D82A}">
                    <a16:rowId xmlns:a16="http://schemas.microsoft.com/office/drawing/2014/main" val="73786426"/>
                  </a:ext>
                </a:extLst>
              </a:tr>
              <a:tr h="342688">
                <a:tc>
                  <a:txBody>
                    <a:bodyPr/>
                    <a:lstStyle/>
                    <a:p>
                      <a:pPr algn="l" fontAlgn="b"/>
                      <a:r>
                        <a:rPr lang="nb-NO" sz="1600" b="0" i="0" u="none" strike="noStrike">
                          <a:solidFill>
                            <a:srgbClr val="000000"/>
                          </a:solidFill>
                          <a:effectLst/>
                          <a:latin typeface="+mj-lt"/>
                        </a:rPr>
                        <a:t>Informasjonteknologi og forlag</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7 %</a:t>
                      </a:r>
                    </a:p>
                  </a:txBody>
                  <a:tcPr marL="9525" marR="9525" marT="9525" marB="0" anchor="b">
                    <a:lnL>
                      <a:noFill/>
                    </a:lnL>
                    <a:lnR>
                      <a:noFill/>
                    </a:lnR>
                    <a:lnT>
                      <a:noFill/>
                    </a:lnT>
                    <a:lnB>
                      <a:noFill/>
                    </a:lnB>
                  </a:tcPr>
                </a:tc>
                <a:extLst>
                  <a:ext uri="{0D108BD9-81ED-4DB2-BD59-A6C34878D82A}">
                    <a16:rowId xmlns:a16="http://schemas.microsoft.com/office/drawing/2014/main" val="3831219806"/>
                  </a:ext>
                </a:extLst>
              </a:tr>
              <a:tr h="342688">
                <a:tc>
                  <a:txBody>
                    <a:bodyPr/>
                    <a:lstStyle/>
                    <a:p>
                      <a:pPr algn="l" fontAlgn="b"/>
                      <a:r>
                        <a:rPr lang="nb-NO" sz="1600" b="0" i="0" u="none" strike="noStrike">
                          <a:solidFill>
                            <a:srgbClr val="000000"/>
                          </a:solidFill>
                          <a:effectLst/>
                          <a:latin typeface="+mj-lt"/>
                        </a:rPr>
                        <a:t>Detaljhandel</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6 %</a:t>
                      </a:r>
                    </a:p>
                  </a:txBody>
                  <a:tcPr marL="9525" marR="9525" marT="9525" marB="0" anchor="b">
                    <a:lnL>
                      <a:noFill/>
                    </a:lnL>
                    <a:lnR>
                      <a:noFill/>
                    </a:lnR>
                    <a:lnT>
                      <a:noFill/>
                    </a:lnT>
                    <a:lnB>
                      <a:noFill/>
                    </a:lnB>
                  </a:tcPr>
                </a:tc>
                <a:extLst>
                  <a:ext uri="{0D108BD9-81ED-4DB2-BD59-A6C34878D82A}">
                    <a16:rowId xmlns:a16="http://schemas.microsoft.com/office/drawing/2014/main" val="4168019398"/>
                  </a:ext>
                </a:extLst>
              </a:tr>
              <a:tr h="342688">
                <a:tc>
                  <a:txBody>
                    <a:bodyPr/>
                    <a:lstStyle/>
                    <a:p>
                      <a:pPr algn="l" fontAlgn="b"/>
                      <a:r>
                        <a:rPr lang="nb-NO" sz="1600" b="0" i="0" u="none" strike="noStrike">
                          <a:solidFill>
                            <a:srgbClr val="000000"/>
                          </a:solidFill>
                          <a:effectLst/>
                          <a:latin typeface="+mj-lt"/>
                        </a:rPr>
                        <a:t>Kulturell virksomhet, underholdning og fritidsaktiviteter</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5 %</a:t>
                      </a:r>
                    </a:p>
                  </a:txBody>
                  <a:tcPr marL="9525" marR="9525" marT="9525" marB="0" anchor="b">
                    <a:lnL>
                      <a:noFill/>
                    </a:lnL>
                    <a:lnR>
                      <a:noFill/>
                    </a:lnR>
                    <a:lnT>
                      <a:noFill/>
                    </a:lnT>
                    <a:lnB>
                      <a:noFill/>
                    </a:lnB>
                  </a:tcPr>
                </a:tc>
                <a:extLst>
                  <a:ext uri="{0D108BD9-81ED-4DB2-BD59-A6C34878D82A}">
                    <a16:rowId xmlns:a16="http://schemas.microsoft.com/office/drawing/2014/main" val="3705241487"/>
                  </a:ext>
                </a:extLst>
              </a:tr>
              <a:tr h="342688">
                <a:tc>
                  <a:txBody>
                    <a:bodyPr/>
                    <a:lstStyle/>
                    <a:p>
                      <a:pPr algn="l" fontAlgn="b"/>
                      <a:r>
                        <a:rPr lang="nb-NO" sz="1600" b="0" i="0" u="none" strike="noStrike">
                          <a:solidFill>
                            <a:srgbClr val="000000"/>
                          </a:solidFill>
                          <a:effectLst/>
                          <a:latin typeface="+mj-lt"/>
                        </a:rPr>
                        <a:t>Overnattings- og serveringsvirksomhet</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4 %</a:t>
                      </a:r>
                    </a:p>
                  </a:txBody>
                  <a:tcPr marL="9525" marR="9525" marT="9525" marB="0" anchor="b">
                    <a:lnL>
                      <a:noFill/>
                    </a:lnL>
                    <a:lnR>
                      <a:noFill/>
                    </a:lnR>
                    <a:lnT>
                      <a:noFill/>
                    </a:lnT>
                    <a:lnB>
                      <a:noFill/>
                    </a:lnB>
                  </a:tcPr>
                </a:tc>
                <a:extLst>
                  <a:ext uri="{0D108BD9-81ED-4DB2-BD59-A6C34878D82A}">
                    <a16:rowId xmlns:a16="http://schemas.microsoft.com/office/drawing/2014/main" val="2447636207"/>
                  </a:ext>
                </a:extLst>
              </a:tr>
              <a:tr h="342688">
                <a:tc>
                  <a:txBody>
                    <a:bodyPr/>
                    <a:lstStyle/>
                    <a:p>
                      <a:pPr algn="l" fontAlgn="b"/>
                      <a:r>
                        <a:rPr lang="nb-NO" sz="1600" b="0" i="0" u="none" strike="noStrike">
                          <a:solidFill>
                            <a:srgbClr val="000000"/>
                          </a:solidFill>
                          <a:effectLst/>
                          <a:latin typeface="+mj-lt"/>
                        </a:rPr>
                        <a:t>Annen personlig tjenesteyting</a:t>
                      </a:r>
                    </a:p>
                  </a:txBody>
                  <a:tcPr marL="9525" marR="9525" marT="9525" marB="0" anchor="b">
                    <a:lnL>
                      <a:noFill/>
                    </a:lnL>
                    <a:lnR>
                      <a:noFill/>
                    </a:lnR>
                    <a:lnT>
                      <a:noFill/>
                    </a:lnT>
                    <a:lnB>
                      <a:noFill/>
                    </a:lnB>
                  </a:tcPr>
                </a:tc>
                <a:tc>
                  <a:txBody>
                    <a:bodyPr/>
                    <a:lstStyle/>
                    <a:p>
                      <a:pPr algn="r" fontAlgn="b"/>
                      <a:r>
                        <a:rPr lang="nb-NO" sz="1600" b="0" i="0" u="none" strike="noStrike">
                          <a:solidFill>
                            <a:srgbClr val="000000"/>
                          </a:solidFill>
                          <a:effectLst/>
                          <a:latin typeface="+mj-lt"/>
                        </a:rPr>
                        <a:t>3 %</a:t>
                      </a:r>
                    </a:p>
                  </a:txBody>
                  <a:tcPr marL="9525" marR="9525" marT="9525" marB="0" anchor="b">
                    <a:lnL>
                      <a:noFill/>
                    </a:lnL>
                    <a:lnR>
                      <a:noFill/>
                    </a:lnR>
                    <a:lnT>
                      <a:noFill/>
                    </a:lnT>
                    <a:lnB>
                      <a:noFill/>
                    </a:lnB>
                  </a:tcPr>
                </a:tc>
                <a:extLst>
                  <a:ext uri="{0D108BD9-81ED-4DB2-BD59-A6C34878D82A}">
                    <a16:rowId xmlns:a16="http://schemas.microsoft.com/office/drawing/2014/main" val="3154838048"/>
                  </a:ext>
                </a:extLst>
              </a:tr>
            </a:tbl>
          </a:graphicData>
        </a:graphic>
      </p:graphicFrame>
    </p:spTree>
    <p:extLst>
      <p:ext uri="{BB962C8B-B14F-4D97-AF65-F5344CB8AC3E}">
        <p14:creationId xmlns:p14="http://schemas.microsoft.com/office/powerpoint/2010/main" val="17134851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ken-mal PPT  -  Skrivebeskyttet" id="{709AE81D-88A9-483A-8964-C5471F9787F6}" vid="{EE0B8937-E629-4684-BF7E-D0D756400A3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2B9EDC5F4B824EAEEE02A83029DDEC" ma:contentTypeVersion="11" ma:contentTypeDescription="Create a new document." ma:contentTypeScope="" ma:versionID="6cef57ff3f3ea7442fca764eea4ed720">
  <xsd:schema xmlns:xsd="http://www.w3.org/2001/XMLSchema" xmlns:xs="http://www.w3.org/2001/XMLSchema" xmlns:p="http://schemas.microsoft.com/office/2006/metadata/properties" xmlns:ns3="ce8c7250-5a23-4185-99fe-9504f7b14976" xmlns:ns4="ca56966b-2dea-4fda-bbd9-e463925d6aae" targetNamespace="http://schemas.microsoft.com/office/2006/metadata/properties" ma:root="true" ma:fieldsID="f6972f52e57e8ca98f913ba4321f05a2" ns3:_="" ns4:_="">
    <xsd:import namespace="ce8c7250-5a23-4185-99fe-9504f7b14976"/>
    <xsd:import namespace="ca56966b-2dea-4fda-bbd9-e463925d6a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c7250-5a23-4185-99fe-9504f7b14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56966b-2dea-4fda-bbd9-e463925d6a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2383AB-2075-4611-BA67-369722C75C03}">
  <ds:schemaRefs>
    <ds:schemaRef ds:uri="http://schemas.microsoft.com/sharepoint/v3/contenttype/forms"/>
  </ds:schemaRefs>
</ds:datastoreItem>
</file>

<file path=customXml/itemProps2.xml><?xml version="1.0" encoding="utf-8"?>
<ds:datastoreItem xmlns:ds="http://schemas.openxmlformats.org/officeDocument/2006/customXml" ds:itemID="{8AB78E12-1464-4AF2-AFF8-8F5FB78D466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a56966b-2dea-4fda-bbd9-e463925d6aae"/>
    <ds:schemaRef ds:uri="http://purl.org/dc/elements/1.1/"/>
    <ds:schemaRef ds:uri="http://schemas.microsoft.com/office/2006/metadata/properties"/>
    <ds:schemaRef ds:uri="ce8c7250-5a23-4185-99fe-9504f7b14976"/>
    <ds:schemaRef ds:uri="http://www.w3.org/XML/1998/namespace"/>
    <ds:schemaRef ds:uri="http://purl.org/dc/dcmitype/"/>
  </ds:schemaRefs>
</ds:datastoreItem>
</file>

<file path=customXml/itemProps3.xml><?xml version="1.0" encoding="utf-8"?>
<ds:datastoreItem xmlns:ds="http://schemas.openxmlformats.org/officeDocument/2006/customXml" ds:itemID="{2BE9414E-8A68-4C05-B95C-5408DF6CA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c7250-5a23-4185-99fe-9504f7b14976"/>
    <ds:schemaRef ds:uri="ca56966b-2dea-4fda-bbd9-e463925d6a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Næringskomiteen 4mai</Template>
  <TotalTime>1635</TotalTime>
  <Words>1239</Words>
  <Application>Microsoft Office PowerPoint</Application>
  <PresentationFormat>Widescreen</PresentationFormat>
  <Paragraphs>246</Paragraphs>
  <Slides>22</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Calibri Light</vt:lpstr>
      <vt:lpstr>Office-tema</vt:lpstr>
      <vt:lpstr>Vikens næringslivstiltak  med korona-tiltakspakke </vt:lpstr>
      <vt:lpstr>Eksisterende virkemidler for næringsutvikling</vt:lpstr>
      <vt:lpstr>Politisk plattform - Næring</vt:lpstr>
      <vt:lpstr>   Videreføring av virkemidler i en overgangsperiode</vt:lpstr>
      <vt:lpstr>PowerPoint-presentasjon</vt:lpstr>
      <vt:lpstr>PowerPoint-presentasjon</vt:lpstr>
      <vt:lpstr>Vikenpakka – helt kort</vt:lpstr>
      <vt:lpstr>Kompetanseheving og bedriftsintern opplæring – del 1</vt:lpstr>
      <vt:lpstr>Bransjestatistikk del 1</vt:lpstr>
      <vt:lpstr>Koronakrisen har åpnet  et mulighetsvindu </vt:lpstr>
      <vt:lpstr>Kompetanseheving og bedriftsintern opplæring – del 2 </vt:lpstr>
      <vt:lpstr>35 millioner til mobilisering til forskning for økt innovasjon</vt:lpstr>
      <vt:lpstr>Regionaleforskningsfond.no/viken</vt:lpstr>
      <vt:lpstr>PowerPoint-presentasjon</vt:lpstr>
      <vt:lpstr>22 millioner til næringsutvikling</vt:lpstr>
      <vt:lpstr>Hvilke ordninger?</vt:lpstr>
      <vt:lpstr>Tiltak for reiselivsnæringa</vt:lpstr>
      <vt:lpstr>Støtte til destinasjonsselskapene</vt:lpstr>
      <vt:lpstr>Hvem kan søke?</vt:lpstr>
      <vt:lpstr>Tiltak for landbruket</vt:lpstr>
      <vt:lpstr>Samarbeid</vt:lpstr>
      <vt:lpstr>Takk for 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Søknadsinngang til støtteordninger 22. april</dc:title>
  <dc:creator>Anne Katrine Wold</dc:creator>
  <cp:lastModifiedBy>Kristine Hasle</cp:lastModifiedBy>
  <cp:revision>17</cp:revision>
  <dcterms:created xsi:type="dcterms:W3CDTF">2020-05-24T13:26:40Z</dcterms:created>
  <dcterms:modified xsi:type="dcterms:W3CDTF">2020-06-23T12:53:50Z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6f5184-95c9-4497-b4c5-49bcf01b7f74_Enabled">
    <vt:lpwstr>true</vt:lpwstr>
  </property>
  <property fmtid="{D5CDD505-2E9C-101B-9397-08002B2CF9AE}" pid="3" name="MSIP_Label_696f5184-95c9-4497-b4c5-49bcf01b7f74_SetDate">
    <vt:lpwstr>2020-01-09T09:02:47Z</vt:lpwstr>
  </property>
  <property fmtid="{D5CDD505-2E9C-101B-9397-08002B2CF9AE}" pid="4" name="MSIP_Label_696f5184-95c9-4497-b4c5-49bcf01b7f74_Method">
    <vt:lpwstr>Standard</vt:lpwstr>
  </property>
  <property fmtid="{D5CDD505-2E9C-101B-9397-08002B2CF9AE}" pid="5" name="MSIP_Label_696f5184-95c9-4497-b4c5-49bcf01b7f74_Name">
    <vt:lpwstr>Intern</vt:lpwstr>
  </property>
  <property fmtid="{D5CDD505-2E9C-101B-9397-08002B2CF9AE}" pid="6" name="MSIP_Label_696f5184-95c9-4497-b4c5-49bcf01b7f74_SiteId">
    <vt:lpwstr>3d50ddd4-00a1-4ab7-9788-decf14a8728f</vt:lpwstr>
  </property>
  <property fmtid="{D5CDD505-2E9C-101B-9397-08002B2CF9AE}" pid="7" name="MSIP_Label_696f5184-95c9-4497-b4c5-49bcf01b7f74_ActionId">
    <vt:lpwstr>7b968ccb-a54a-4d58-95f3-00009f6c36eb</vt:lpwstr>
  </property>
  <property fmtid="{D5CDD505-2E9C-101B-9397-08002B2CF9AE}" pid="8" name="MSIP_Label_696f5184-95c9-4497-b4c5-49bcf01b7f74_ContentBits">
    <vt:lpwstr>0</vt:lpwstr>
  </property>
  <property fmtid="{D5CDD505-2E9C-101B-9397-08002B2CF9AE}" pid="9" name="ContentTypeId">
    <vt:lpwstr>0x010100E62B9EDC5F4B824EAEEE02A83029DDEC</vt:lpwstr>
  </property>
</Properties>
</file>