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59" r:id="rId6"/>
    <p:sldId id="266" r:id="rId7"/>
    <p:sldId id="265" r:id="rId8"/>
    <p:sldId id="260" r:id="rId9"/>
    <p:sldId id="263" r:id="rId10"/>
    <p:sldId id="261" r:id="rId11"/>
    <p:sldId id="262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4E465-51D1-40E1-BC40-737757CD4A1F}" type="datetimeFigureOut">
              <a:rPr lang="nb-NO" smtClean="0"/>
              <a:t>13.08.2015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1026B-FA1F-4213-B9AA-8240704F2B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451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A20-F51F-4477-9CCA-59CCE9C83FE7}" type="datetime1">
              <a:rPr lang="nb-NO" smtClean="0"/>
              <a:t>13.08.2015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9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17B0-44CD-4315-9BED-44351A55744A}" type="datetime1">
              <a:rPr lang="nb-NO" smtClean="0"/>
              <a:t>13.08.2015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926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86A6-7E71-4494-A5D1-7D2ADBC56E4E}" type="datetime1">
              <a:rPr lang="nb-NO" smtClean="0"/>
              <a:t>13.08.2015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361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10C8-FC35-4FC7-A3C5-EB57E0E8EAF3}" type="datetime1">
              <a:rPr lang="nb-NO" smtClean="0"/>
              <a:t>13.08.2015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94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095-B7EF-4B70-86F9-3D2FC06888D1}" type="datetime1">
              <a:rPr lang="nb-NO" smtClean="0"/>
              <a:t>13.08.2015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556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068A-ECF4-481C-B184-440B68DABDDD}" type="datetime1">
              <a:rPr lang="nb-NO" smtClean="0"/>
              <a:t>13.08.2015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467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5540-797D-4A38-985F-3F3B16DFEEE1}" type="datetime1">
              <a:rPr lang="nb-NO" smtClean="0"/>
              <a:t>13.08.2015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146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B4DA-B3EF-4010-B473-77DA68E85AE2}" type="datetime1">
              <a:rPr lang="nb-NO" smtClean="0"/>
              <a:t>13.08.2015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083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4353-CE67-44FC-8AC1-CE68D9520A62}" type="datetime1">
              <a:rPr lang="nb-NO" smtClean="0"/>
              <a:t>13.08.2015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84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DD50-9358-46E3-8647-1CE29094C6D8}" type="datetime1">
              <a:rPr lang="nb-NO" smtClean="0"/>
              <a:t>13.08.2015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197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A3AF-C046-4261-8FBC-97D97BC31F82}" type="datetime1">
              <a:rPr lang="nb-NO" smtClean="0"/>
              <a:t>13.08.2015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585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CE76-C82A-446B-B34C-E74A7820704F}" type="datetime1">
              <a:rPr lang="nb-NO" smtClean="0"/>
              <a:t>13.08.2015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D9E9F-99C0-43B2-B420-D1E0A3A270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315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/>
              <a:t>Avlastningshjemmet For Indre Østfold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Ressursgjennomgang</a:t>
            </a:r>
          </a:p>
          <a:p>
            <a:r>
              <a:rPr lang="nb-NO" dirty="0" smtClean="0"/>
              <a:t>Diagnose</a:t>
            </a:r>
            <a:endParaRPr lang="nb-NO" dirty="0"/>
          </a:p>
        </p:txBody>
      </p:sp>
      <p:pic>
        <p:nvPicPr>
          <p:cNvPr id="4" name="Picture 20" descr="hoved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489" y="5538242"/>
            <a:ext cx="360997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DC0E-76BD-4431-9E6C-E0374D58708D}" type="datetime1">
              <a:rPr lang="nb-NO" smtClean="0"/>
              <a:t>13.08.2015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001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nb-NO" dirty="0" smtClean="0"/>
              <a:t>Forslag til strategi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 smtClean="0"/>
              <a:t>Hovedveien er å optimere dagens drift innenfor eksisterende lokaler med eksisterende brukergruppe paralellt med å søke nye lokaler og muligheter for å utvide brukergruppene samt samdrifte med annen tjenesteproduksjon: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Tiltrekke seg brukere fra ikke-eierkommuner for å fylle opp kapasitet </a:t>
            </a:r>
            <a:endParaRPr lang="nb-NO" dirty="0" smtClean="0"/>
          </a:p>
          <a:p>
            <a:r>
              <a:rPr lang="nb-NO" dirty="0" smtClean="0"/>
              <a:t>Justere prismodellen slik at den gjenspeiler den faktiske ressursbruken pr. barn</a:t>
            </a:r>
          </a:p>
          <a:p>
            <a:r>
              <a:rPr lang="nb-NO" dirty="0" smtClean="0"/>
              <a:t>Etablere styringsmekanismer som fanger opp endringer til kost og inntekt løpende og som sikrer positivt driftsresultat også ved lavt produksjonsnivå</a:t>
            </a:r>
          </a:p>
          <a:p>
            <a:r>
              <a:rPr lang="nb-NO" dirty="0" smtClean="0"/>
              <a:t>Basere seg primært på dagens brukergruppe så lenge virksomheten er i eksisterende lokaler, men forsøke å etablere et tilbud mot deler av brukergruppen med adferdsproblematikk når/hvis det skaffes nye lokaler</a:t>
            </a:r>
          </a:p>
          <a:p>
            <a:r>
              <a:rPr lang="nb-NO" dirty="0" smtClean="0"/>
              <a:t>Søke nye lokaler gjerne i tilknytning/nærhet til Mortenstua eller annet dagtilbud og som inkluderer en aktivitetshage, gir muligheter for å utvide brukergruppene samt samdrifte med annen tjenesteproduksjon.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49B-4FF3-402E-9F22-11EE6368CCE5}" type="datetime1">
              <a:rPr lang="nb-NO" smtClean="0"/>
              <a:t>13.08.2015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267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Forslag til handlingsplan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41168"/>
          </a:xfrm>
        </p:spPr>
        <p:txBody>
          <a:bodyPr>
            <a:normAutofit fontScale="62500" lnSpcReduction="20000"/>
          </a:bodyPr>
          <a:lstStyle/>
          <a:p>
            <a:endParaRPr lang="nb-NO" dirty="0" smtClean="0"/>
          </a:p>
          <a:p>
            <a:r>
              <a:rPr lang="nb-NO" dirty="0" smtClean="0"/>
              <a:t>Etablere nøkkeltall for hvor mye ikke-ansiktstid som et brukerdøgn kan generere og la dette både være oppfølgingsverktøy og styringsverktøy </a:t>
            </a:r>
          </a:p>
          <a:p>
            <a:r>
              <a:rPr lang="nb-NO" dirty="0" smtClean="0"/>
              <a:t>Etablere mer systematiske oppfølgings og styringsrutiner inkl. scenariebaserte prognoser</a:t>
            </a:r>
          </a:p>
          <a:p>
            <a:r>
              <a:rPr lang="nb-NO" dirty="0" smtClean="0"/>
              <a:t>Justere prismodellen slik at det enkelte brukerdøgn blir priset utfra faktisk ressursbruk (også for brukere fra ikke-eierkommuner) samtidig som margin til administrasjon og ikke ansiktstid, sikres dekket ved fluktuerende produksjonsnivå</a:t>
            </a:r>
          </a:p>
          <a:p>
            <a:r>
              <a:rPr lang="nb-NO" dirty="0" smtClean="0"/>
              <a:t>Sette sammen en informasjonspakke om hva Brennemoen kan tilby med eksempler på differensiert prising som i møteform formidles til eierkommuner og ikke-eierkommuner.</a:t>
            </a:r>
          </a:p>
          <a:p>
            <a:r>
              <a:rPr lang="nb-NO" dirty="0" smtClean="0"/>
              <a:t>Søke samarbeid med Mortenstua eller andre dagtilbud i Indre Østfold om nye lokaler som inkluderer en aktivitetshage, gir muligheter for å utvide brukergruppene samt samdrifte med det aktuelle dagtilbudet.</a:t>
            </a:r>
          </a:p>
          <a:p>
            <a:r>
              <a:rPr lang="nb-NO" dirty="0" smtClean="0"/>
              <a:t>Gjennomføre et utredningsprosjekt for å se på hva som skal til for å kunne tilby attraktiv avlastning for deler av brukergruppen med adferdsproblematikk til konkurransedyktige betingelser (forutsetter nye lokaler)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F5EA-3A1F-4A3B-AA9C-8C7E08872894}" type="datetime1">
              <a:rPr lang="nb-NO" smtClean="0"/>
              <a:t>13.08.2015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651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Dagens produktivitet</a:t>
            </a:r>
          </a:p>
          <a:p>
            <a:r>
              <a:rPr lang="nb-NO" dirty="0" smtClean="0"/>
              <a:t>Dagens forretningsmodell</a:t>
            </a:r>
          </a:p>
          <a:p>
            <a:r>
              <a:rPr lang="nb-NO" dirty="0" smtClean="0"/>
              <a:t>Potensielle brukere i eierkommunene</a:t>
            </a:r>
          </a:p>
          <a:p>
            <a:r>
              <a:rPr lang="nb-NO" dirty="0" smtClean="0"/>
              <a:t>SWOT</a:t>
            </a:r>
          </a:p>
          <a:p>
            <a:r>
              <a:rPr lang="nb-NO" dirty="0" smtClean="0"/>
              <a:t>Alternativer for fremtidig modell for Brennermoen</a:t>
            </a:r>
          </a:p>
          <a:p>
            <a:r>
              <a:rPr lang="nb-NO" dirty="0" smtClean="0"/>
              <a:t>Mål for Brennemoen</a:t>
            </a:r>
          </a:p>
          <a:p>
            <a:r>
              <a:rPr lang="nb-NO" dirty="0" smtClean="0"/>
              <a:t>Forslag til strategi</a:t>
            </a:r>
          </a:p>
          <a:p>
            <a:r>
              <a:rPr lang="nb-NO" dirty="0" smtClean="0"/>
              <a:t>Forslag til handlingsplan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30E7-F40A-4818-AEFD-54CBB63E2135}" type="datetime1">
              <a:rPr lang="nb-NO" smtClean="0"/>
              <a:t>13.08.2015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79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Dagens produktivitet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664296"/>
          </a:xfrm>
        </p:spPr>
        <p:txBody>
          <a:bodyPr>
            <a:normAutofit fontScale="85000" lnSpcReduction="20000"/>
          </a:bodyPr>
          <a:lstStyle/>
          <a:p>
            <a:r>
              <a:rPr lang="nb-NO" dirty="0" smtClean="0"/>
              <a:t>Det er ingen systematisk bruk av unødige ressurser</a:t>
            </a:r>
          </a:p>
          <a:p>
            <a:r>
              <a:rPr lang="nb-NO" dirty="0" smtClean="0"/>
              <a:t>Rent teoretisk er det kun 2 områder hvor det kunne vært mulig å tenkt seg lavere ressursbruk, men å gå etter dette kan innebære en fare for stabiliteten og kvaliteten:</a:t>
            </a:r>
          </a:p>
          <a:p>
            <a:pPr lvl="1"/>
            <a:r>
              <a:rPr lang="nb-NO" dirty="0" smtClean="0"/>
              <a:t>Mindre ressurser til ledelse/koordinering</a:t>
            </a:r>
          </a:p>
          <a:p>
            <a:pPr lvl="1"/>
            <a:r>
              <a:rPr lang="nb-NO" dirty="0" smtClean="0"/>
              <a:t>Mindre ressurser til renhold/matlaging etc.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EF66-9CB5-4BEB-856F-E79AB0CDBF5D}" type="datetime1">
              <a:rPr lang="nb-NO" smtClean="0"/>
              <a:t>13.08.2015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3</a:t>
            </a:fld>
            <a:endParaRPr lang="nb-NO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735" y="1772816"/>
            <a:ext cx="5433569" cy="1900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9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Forretningsmodell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4205"/>
            <a:ext cx="8229600" cy="2337123"/>
          </a:xfrm>
        </p:spPr>
        <p:txBody>
          <a:bodyPr>
            <a:normAutofit fontScale="85000" lnSpcReduction="20000"/>
          </a:bodyPr>
          <a:lstStyle/>
          <a:p>
            <a:r>
              <a:rPr lang="nb-NO" dirty="0" smtClean="0"/>
              <a:t>Dagens forretningsmodell baserer seg på å prise tjenestene til kostpris.</a:t>
            </a:r>
          </a:p>
          <a:p>
            <a:r>
              <a:rPr lang="nb-NO" dirty="0" smtClean="0"/>
              <a:t>Dagens prismodell betyr at hverdagsdøgn blir delvis finansiert av helgeaktivitetene</a:t>
            </a:r>
          </a:p>
          <a:p>
            <a:r>
              <a:rPr lang="nb-NO" dirty="0" smtClean="0"/>
              <a:t>Svake styringsmekanismer for å justere kostnadssiden inkl. ikke ansiktstid ved endret produksjonsmengde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C625-5FCB-4507-8BAD-68B707644BD2}" type="datetime1">
              <a:rPr lang="nb-NO" smtClean="0"/>
              <a:t>13.08.2015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4</a:t>
            </a:fld>
            <a:endParaRPr lang="nb-NO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3" y="1340768"/>
            <a:ext cx="74580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Potensielle brukere i eierkommunene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76253"/>
            <a:ext cx="8229600" cy="2049091"/>
          </a:xfrm>
        </p:spPr>
        <p:txBody>
          <a:bodyPr>
            <a:normAutofit fontScale="77500" lnSpcReduction="20000"/>
          </a:bodyPr>
          <a:lstStyle/>
          <a:p>
            <a:r>
              <a:rPr lang="nb-NO" dirty="0" smtClean="0"/>
              <a:t>Det er idag 18 brukere av Brennemoen</a:t>
            </a:r>
          </a:p>
          <a:p>
            <a:r>
              <a:rPr lang="nb-NO" dirty="0" smtClean="0"/>
              <a:t>Av de anslåtte 18 som ikke bruker Brennemoen er de gjennomgående argumentene at foresatte ønsker privat avlastning og ofte i kombinasjon med at de private er billigere. Dermed er det i stor grad også litt lettere brukere enn de som per i dag har avlastning på Brennemoen</a:t>
            </a:r>
          </a:p>
          <a:p>
            <a:endParaRPr lang="nb-NO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82010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340768"/>
            <a:ext cx="73342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263E-F05E-4804-98CB-4B33E5E15FC2}" type="datetime1">
              <a:rPr lang="nb-NO" smtClean="0"/>
              <a:t>13.08.2015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7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Oversikt over brukere som sannsynlig vis er fra samme brukergruppe og som ikke benytter Brennemoen pr. idag</a:t>
            </a:r>
            <a:endParaRPr lang="nb-NO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392263"/>
            <a:ext cx="8439150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1D51-608D-4B3D-BACA-B0135C4D89B6}" type="datetime1">
              <a:rPr lang="nb-NO" smtClean="0"/>
              <a:t>13.08.2015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935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SWOT</a:t>
            </a:r>
            <a:endParaRPr lang="nb-NO" dirty="0"/>
          </a:p>
        </p:txBody>
      </p:sp>
      <p:sp>
        <p:nvSpPr>
          <p:cNvPr id="5" name="Rectangle 4"/>
          <p:cNvSpPr/>
          <p:nvPr/>
        </p:nvSpPr>
        <p:spPr>
          <a:xfrm>
            <a:off x="395536" y="1412776"/>
            <a:ext cx="4176464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sz="1400" dirty="0" smtClean="0">
                <a:solidFill>
                  <a:schemeClr val="tx1"/>
                </a:solidFill>
              </a:rPr>
              <a:t>Styrker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tx1"/>
                </a:solidFill>
              </a:rPr>
              <a:t>God kompetanse på dagens brukergruppe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tx1"/>
                </a:solidFill>
              </a:rPr>
              <a:t>Høy produktivitet ved godt belegg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tx1"/>
                </a:solidFill>
              </a:rPr>
              <a:t>Motiverte medarbeidere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tx1"/>
                </a:solidFill>
              </a:rPr>
              <a:t>Ligger sentralt i Indre Østfold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1412776"/>
            <a:ext cx="4176464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sz="1400" dirty="0" smtClean="0">
                <a:solidFill>
                  <a:schemeClr val="tx1"/>
                </a:solidFill>
              </a:rPr>
              <a:t>Svakheter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tx1"/>
                </a:solidFill>
              </a:rPr>
              <a:t>Helgeavlastningen fremstår som dyrere enn den faktisk 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tx1"/>
                </a:solidFill>
              </a:rPr>
              <a:t>Svake styringsmekanismer for å justere kostnadssiden inkl.  Ikke ansiktstid ved endret produksjonsmengde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tx1"/>
                </a:solidFill>
              </a:rPr>
              <a:t>Bygget er for dårlig vedlikeholdt og ikke så egnet som ønskelig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tx1"/>
                </a:solidFill>
              </a:rPr>
              <a:t>Ingen aktivitetshage tilpasset brukergruppen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3645024"/>
            <a:ext cx="4176464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sz="1400" dirty="0" smtClean="0">
                <a:solidFill>
                  <a:schemeClr val="tx1"/>
                </a:solidFill>
              </a:rPr>
              <a:t>Muligheter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tx1"/>
                </a:solidFill>
              </a:rPr>
              <a:t>Tiltrekke seg større andel av dagens brukergruppe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tx1"/>
                </a:solidFill>
              </a:rPr>
              <a:t>Utvide til andre brukergrupper som trenger mye ressurser som f.eks. Autister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tx1"/>
                </a:solidFill>
              </a:rPr>
              <a:t>Utvide til brukergrupper som kan være i grupper av 4 og 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tx1"/>
                </a:solidFill>
              </a:rPr>
              <a:t>Tiltrekke seg brukere fra ikke-eierkommuner for å fylle opp kapasitet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3645024"/>
            <a:ext cx="4176464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sz="1400" dirty="0" smtClean="0">
                <a:solidFill>
                  <a:schemeClr val="tx1"/>
                </a:solidFill>
              </a:rPr>
              <a:t>Trusler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tx1"/>
                </a:solidFill>
              </a:rPr>
              <a:t>Private aktører spiser seg inn på Avlastningshjemmets brukergruppe ved å tilby billigere tjenester</a:t>
            </a: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tx1"/>
                </a:solidFill>
              </a:rPr>
              <a:t>Foresatte velger bort Avlastningshjemmet pga. for dårlige faciliteter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5762-00D7-4AE4-819A-4A39D4F8018C}" type="datetime1">
              <a:rPr lang="nb-NO" smtClean="0"/>
              <a:t>13.08.2015</a:t>
            </a:fld>
            <a:endParaRPr lang="nb-N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62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Alternativer for fremtidig modell for Brennermoen</a:t>
            </a:r>
            <a:endParaRPr lang="nb-NO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705189"/>
              </p:ext>
            </p:extLst>
          </p:nvPr>
        </p:nvGraphicFramePr>
        <p:xfrm>
          <a:off x="611559" y="1196752"/>
          <a:ext cx="7416825" cy="5590794"/>
        </p:xfrm>
        <a:graphic>
          <a:graphicData uri="http://schemas.openxmlformats.org/drawingml/2006/table">
            <a:tbl>
              <a:tblPr firstRow="1" firstCol="1" bandRow="1"/>
              <a:tblGrid>
                <a:gridCol w="1390655"/>
                <a:gridCol w="2317758"/>
                <a:gridCol w="1854206"/>
                <a:gridCol w="1854206"/>
              </a:tblGrid>
              <a:tr h="182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Alternativ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Krever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Styrker 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Svakheter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1460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Fortsette som nå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Effektivisere dagens driftsmodell 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så langt det går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Motivere </a:t>
                      </a: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huseier til å oppgradere huset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Oppgradere tomt til 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aktivitetshage</a:t>
                      </a:r>
                      <a:r>
                        <a:rPr lang="nb-NO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evt. få til at ny uteområde for barnehagen også blir tilpasset brukergruppen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Krever minst investeringer og omlegginger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Høyere</a:t>
                      </a:r>
                      <a:r>
                        <a:rPr lang="nb-NO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døgnkost da det er færest døgn å dele administrative og andre ikke ansiktsrelaterte kostnader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Maksimere tilgang på eksisterende brukergruppe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Andre </a:t>
                      </a: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lokaler med 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aktivitetshage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 prismodell som gjenspeiler faktisk ressurforbruk også hverdager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Sikrer 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lavere døgnkost </a:t>
                      </a: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og vil gi bedre tilbud til eksisterende brukere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Krever noe investeringer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Tiltrekke seg flere med 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adferdsproblematikk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Andre </a:t>
                      </a: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lokaler med 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aktivitetshage evt. i tilknytning til boenheter og dagtilbud/</a:t>
                      </a:r>
                      <a:r>
                        <a:rPr lang="nb-NO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skole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Mer 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spesialkompetanse </a:t>
                      </a: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på 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adferdsproblematikk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nb-NO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 prismodell som gjenspeiler faktisk ressurforbruk også hverdager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Et større 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avlastningssenter </a:t>
                      </a: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vil både kunne gi bedre tilbud til alle samt mer effektiv drift og lavere kost for kommunene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Oppbyggingen av 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utvidet</a:t>
                      </a:r>
                      <a:r>
                        <a:rPr lang="nb-NO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fagmiljø </a:t>
                      </a: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kan både være krevende og kostbart i starten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Tiltrekke seg brukere som kan være i større grupper (4-10)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Mer differentierte lokaler samt muligheter for andre aktiviteter (tilgang til dyr, skogsturer, bowling o.l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nb-NO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 prismodell som gjenspeiler faktisk ressurforbruk også hverdager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Et større avlastnings-senter vil både kunne gi bedre tilbud til alle samt mer effektiv drift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Krever større investeringer samt kan være vanskelig å få denne gruppen brukere til å være på samme senter som dagens brukergruppe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3A12-570B-41F4-AC60-AA24B0159DE5}" type="datetime1">
              <a:rPr lang="nb-NO" smtClean="0"/>
              <a:t>13.08.2015</a:t>
            </a:fld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608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 for Avlastningshjemmet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G</a:t>
            </a:r>
            <a:r>
              <a:rPr lang="nb-NO" dirty="0" smtClean="0"/>
              <a:t>i et tilstrekkelig stimulerende og godt avlastningstilbud til barn med nedsatt funksjonsevner som krever et systematisk oppbygget fagmiljø</a:t>
            </a:r>
          </a:p>
          <a:p>
            <a:r>
              <a:rPr lang="nb-NO" dirty="0"/>
              <a:t>L</a:t>
            </a:r>
            <a:r>
              <a:rPr lang="nb-NO" dirty="0" smtClean="0"/>
              <a:t>evere tjenestene til eierkommunene til en pris som er konkurransedyktig både på kvalitet og pris i forhold til private aktører</a:t>
            </a:r>
          </a:p>
          <a:p>
            <a:r>
              <a:rPr lang="nb-NO" dirty="0"/>
              <a:t>S</a:t>
            </a:r>
            <a:r>
              <a:rPr lang="nb-NO" dirty="0" smtClean="0"/>
              <a:t>ikre at belegget til enhver tid er så nært  kapasiteten som anlegget tillater, slik at krav til margin blir på et minimum pr. brukerdøgn.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66E0-2982-40E1-8C97-C0FFF29801B1}" type="datetime1">
              <a:rPr lang="nb-NO" smtClean="0"/>
              <a:t>13.08.2015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9E9F-99C0-43B2-B420-D1E0A3A270DC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89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4091</TotalTime>
  <Words>922</Words>
  <Application>Microsoft Office PowerPoint</Application>
  <PresentationFormat>Skjermfremvisning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Office Theme</vt:lpstr>
      <vt:lpstr>Avlastningshjemmet For Indre Østfold</vt:lpstr>
      <vt:lpstr>Agenda</vt:lpstr>
      <vt:lpstr>Dagens produktivitet</vt:lpstr>
      <vt:lpstr>Forretningsmodell</vt:lpstr>
      <vt:lpstr>Potensielle brukere i eierkommunene</vt:lpstr>
      <vt:lpstr>Oversikt over brukere som sannsynlig vis er fra samme brukergruppe og som ikke benytter Brennemoen pr. idag</vt:lpstr>
      <vt:lpstr>SWOT</vt:lpstr>
      <vt:lpstr>Alternativer for fremtidig modell for Brennermoen</vt:lpstr>
      <vt:lpstr>Mål for Avlastningshjemmet</vt:lpstr>
      <vt:lpstr>Forslag til strategi</vt:lpstr>
      <vt:lpstr>Forslag til handlingsplan</vt:lpstr>
    </vt:vector>
  </TitlesOfParts>
  <Company>Eier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Avlastningshjemmet For Indre Østfold</dc:title>
  <dc:creator>Eier</dc:creator>
  <cp:lastModifiedBy>Geir Dahl</cp:lastModifiedBy>
  <cp:revision>30</cp:revision>
  <dcterms:created xsi:type="dcterms:W3CDTF">2015-08-10T12:25:38Z</dcterms:created>
  <dcterms:modified xsi:type="dcterms:W3CDTF">2015-08-13T14:12:31Z</dcterms:modified>
</cp:coreProperties>
</file>