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9" r:id="rId3"/>
    <p:sldId id="283" r:id="rId4"/>
    <p:sldId id="289" r:id="rId5"/>
    <p:sldId id="284" r:id="rId6"/>
    <p:sldId id="280" r:id="rId7"/>
    <p:sldId id="285" r:id="rId8"/>
    <p:sldId id="293" r:id="rId9"/>
    <p:sldId id="287" r:id="rId10"/>
    <p:sldId id="290" r:id="rId11"/>
    <p:sldId id="291" r:id="rId12"/>
    <p:sldId id="292" r:id="rId13"/>
    <p:sldId id="294" r:id="rId14"/>
    <p:sldId id="286" r:id="rId15"/>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86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1607C3E-2F04-44FA-B512-99A20414033F}" type="datetimeFigureOut">
              <a:rPr lang="nb-NO" smtClean="0"/>
              <a:t>17.06.2015</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CE9EC41-6F9F-4FB7-B6C1-847E1A7AC8CD}" type="slidenum">
              <a:rPr lang="nb-NO" smtClean="0"/>
              <a:t>‹#›</a:t>
            </a:fld>
            <a:endParaRPr lang="nb-NO"/>
          </a:p>
        </p:txBody>
      </p:sp>
    </p:spTree>
    <p:extLst>
      <p:ext uri="{BB962C8B-B14F-4D97-AF65-F5344CB8AC3E}">
        <p14:creationId xmlns:p14="http://schemas.microsoft.com/office/powerpoint/2010/main" val="21461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113275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212137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356726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20277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20847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r>
              <a:rPr lang="nb-NO" smtClean="0"/>
              <a:t>13.06.2015</a:t>
            </a:r>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326961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r>
              <a:rPr lang="nb-NO" smtClean="0"/>
              <a:t>13.06.2015</a:t>
            </a:r>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18798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r>
              <a:rPr lang="nb-NO" smtClean="0"/>
              <a:t>13.06.2015</a:t>
            </a:r>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308301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b-NO" smtClean="0"/>
              <a:t>13.06.2015</a:t>
            </a:r>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210141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b-NO" smtClean="0"/>
              <a:t>13.06.2015</a:t>
            </a:r>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217896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b-NO" smtClean="0"/>
              <a:t>13.06.2015</a:t>
            </a:r>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E3F4BE1-7074-4C7A-BD1D-39FF6278446D}" type="slidenum">
              <a:rPr lang="nb-NO" smtClean="0"/>
              <a:t>‹#›</a:t>
            </a:fld>
            <a:endParaRPr lang="nb-NO"/>
          </a:p>
        </p:txBody>
      </p:sp>
    </p:spTree>
    <p:extLst>
      <p:ext uri="{BB962C8B-B14F-4D97-AF65-F5344CB8AC3E}">
        <p14:creationId xmlns:p14="http://schemas.microsoft.com/office/powerpoint/2010/main" val="380690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b-NO" smtClean="0"/>
              <a:t>13.06.2015</a:t>
            </a:r>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F4BE1-7074-4C7A-BD1D-39FF6278446D}" type="slidenum">
              <a:rPr lang="nb-NO" smtClean="0"/>
              <a:t>‹#›</a:t>
            </a:fld>
            <a:endParaRPr lang="nb-NO"/>
          </a:p>
        </p:txBody>
      </p:sp>
    </p:spTree>
    <p:extLst>
      <p:ext uri="{BB962C8B-B14F-4D97-AF65-F5344CB8AC3E}">
        <p14:creationId xmlns:p14="http://schemas.microsoft.com/office/powerpoint/2010/main" val="2469953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b-NO" dirty="0" smtClean="0"/>
              <a:t>Ressursgjennomgang </a:t>
            </a:r>
            <a:endParaRPr lang="nb-NO" dirty="0"/>
          </a:p>
        </p:txBody>
      </p:sp>
      <p:sp>
        <p:nvSpPr>
          <p:cNvPr id="3" name="Subtitle 2"/>
          <p:cNvSpPr>
            <a:spLocks noGrp="1"/>
          </p:cNvSpPr>
          <p:nvPr>
            <p:ph type="subTitle" idx="1"/>
          </p:nvPr>
        </p:nvSpPr>
        <p:spPr>
          <a:xfrm>
            <a:off x="1371600" y="4556720"/>
            <a:ext cx="6400800" cy="528464"/>
          </a:xfrm>
        </p:spPr>
        <p:txBody>
          <a:bodyPr>
            <a:normAutofit fontScale="92500" lnSpcReduction="10000"/>
          </a:bodyPr>
          <a:lstStyle/>
          <a:p>
            <a:r>
              <a:rPr lang="nb-NO" dirty="0" smtClean="0"/>
              <a:t>Diagnose</a:t>
            </a:r>
            <a:endParaRPr lang="nb-NO" dirty="0"/>
          </a:p>
        </p:txBody>
      </p:sp>
      <p:pic>
        <p:nvPicPr>
          <p:cNvPr id="1044" name="Picture 20" descr="hoved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489" y="5538242"/>
            <a:ext cx="360997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a:t>
            </a:fld>
            <a:endParaRPr lang="nb-NO"/>
          </a:p>
        </p:txBody>
      </p:sp>
      <p:pic>
        <p:nvPicPr>
          <p:cNvPr id="9" name="Picture 8"/>
          <p:cNvPicPr/>
          <p:nvPr/>
        </p:nvPicPr>
        <p:blipFill>
          <a:blip r:embed="rId3"/>
          <a:stretch>
            <a:fillRect/>
          </a:stretch>
        </p:blipFill>
        <p:spPr>
          <a:xfrm>
            <a:off x="3585210" y="860569"/>
            <a:ext cx="1973580" cy="1344295"/>
          </a:xfrm>
          <a:prstGeom prst="rect">
            <a:avLst/>
          </a:prstGeom>
        </p:spPr>
      </p:pic>
    </p:spTree>
    <p:extLst>
      <p:ext uri="{BB962C8B-B14F-4D97-AF65-F5344CB8AC3E}">
        <p14:creationId xmlns:p14="http://schemas.microsoft.com/office/powerpoint/2010/main" val="2218572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Kostnad </a:t>
            </a:r>
            <a:r>
              <a:rPr lang="nb-NO" dirty="0" smtClean="0"/>
              <a:t>i nærskolen </a:t>
            </a:r>
            <a:r>
              <a:rPr lang="nb-NO" dirty="0"/>
              <a:t>versus </a:t>
            </a:r>
            <a:r>
              <a:rPr lang="nb-NO" dirty="0" smtClean="0"/>
              <a:t>Mortenstua</a:t>
            </a:r>
            <a:endParaRPr lang="nb-NO" dirty="0"/>
          </a:p>
        </p:txBody>
      </p:sp>
      <p:sp>
        <p:nvSpPr>
          <p:cNvPr id="3" name="Content Placeholder 2"/>
          <p:cNvSpPr>
            <a:spLocks noGrp="1"/>
          </p:cNvSpPr>
          <p:nvPr>
            <p:ph idx="1"/>
          </p:nvPr>
        </p:nvSpPr>
        <p:spPr/>
        <p:txBody>
          <a:bodyPr>
            <a:normAutofit fontScale="85000" lnSpcReduction="10000"/>
          </a:bodyPr>
          <a:lstStyle/>
          <a:p>
            <a:r>
              <a:rPr lang="nb-NO" dirty="0" smtClean="0"/>
              <a:t>På en nærskole vil en elev av typen som går på Mortenstua, typisk ha rundt 11 timer undervisning med pedagog. </a:t>
            </a:r>
          </a:p>
          <a:p>
            <a:r>
              <a:rPr lang="nb-NO" dirty="0" smtClean="0"/>
              <a:t>I tilleg vil eleven typisk ha 1 til 1 fra en assistent som også bistår i undervisningen med repetisjoner og støtte i praktiske fag. </a:t>
            </a:r>
          </a:p>
          <a:p>
            <a:r>
              <a:rPr lang="nb-NO" dirty="0" smtClean="0"/>
              <a:t>Tilsammen utgjør dette typisk mellom 550.000 kr og 650.000 kr. En elev koster i dag i snitt rundt 900.000 kr. på Mortenstua. Hvis det viser seg at det er mulig å ta ut hele potensialet skissert i denne rapporten, vil en elev ved Mortenstua koste i snitt koste rundt 700.000 kr. </a:t>
            </a:r>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10</a:t>
            </a:fld>
            <a:endParaRPr lang="nb-NO"/>
          </a:p>
        </p:txBody>
      </p:sp>
    </p:spTree>
    <p:extLst>
      <p:ext uri="{BB962C8B-B14F-4D97-AF65-F5344CB8AC3E}">
        <p14:creationId xmlns:p14="http://schemas.microsoft.com/office/powerpoint/2010/main" val="185541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a:t>3 byggninger versus </a:t>
            </a:r>
            <a:r>
              <a:rPr lang="nb-NO" dirty="0" smtClean="0"/>
              <a:t>1</a:t>
            </a:r>
            <a:endParaRPr lang="nb-NO" dirty="0"/>
          </a:p>
        </p:txBody>
      </p:sp>
      <p:sp>
        <p:nvSpPr>
          <p:cNvPr id="3" name="Content Placeholder 2"/>
          <p:cNvSpPr>
            <a:spLocks noGrp="1"/>
          </p:cNvSpPr>
          <p:nvPr>
            <p:ph idx="1"/>
          </p:nvPr>
        </p:nvSpPr>
        <p:spPr/>
        <p:txBody>
          <a:bodyPr>
            <a:normAutofit fontScale="92500" lnSpcReduction="20000"/>
          </a:bodyPr>
          <a:lstStyle/>
          <a:p>
            <a:r>
              <a:rPr lang="nb-NO" dirty="0" smtClean="0"/>
              <a:t>Det er negativt for flere forhold at Mortenstua driver i 3 forskjellige byggninger:</a:t>
            </a:r>
          </a:p>
          <a:p>
            <a:pPr lvl="1"/>
            <a:r>
              <a:rPr lang="nb-NO" dirty="0" smtClean="0"/>
              <a:t>Det går bort tid med å gå mellom byggningene </a:t>
            </a:r>
          </a:p>
          <a:p>
            <a:pPr lvl="1"/>
            <a:r>
              <a:rPr lang="nb-NO" dirty="0" smtClean="0"/>
              <a:t>Det er vanskeligere enn nødvendig å finne elever som går godt sammen i en gruppe</a:t>
            </a:r>
          </a:p>
          <a:p>
            <a:pPr lvl="1"/>
            <a:r>
              <a:rPr lang="nb-NO" dirty="0" smtClean="0"/>
              <a:t>Noen forhold må planlegges og styres 3 ganger</a:t>
            </a:r>
          </a:p>
          <a:p>
            <a:pPr lvl="1"/>
            <a:r>
              <a:rPr lang="nb-NO" dirty="0" smtClean="0"/>
              <a:t>Ikke alle lokalene er like velegnet for undervisning av denne type elever</a:t>
            </a:r>
          </a:p>
          <a:p>
            <a:r>
              <a:rPr lang="nb-NO" dirty="0" smtClean="0"/>
              <a:t>Disse forholdene har likevel kun begrenset innvirkning på muligheten av å realisere de identifiserte potensialene i denne rapporten.</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11</a:t>
            </a:fld>
            <a:endParaRPr lang="nb-NO"/>
          </a:p>
        </p:txBody>
      </p:sp>
    </p:spTree>
    <p:extLst>
      <p:ext uri="{BB962C8B-B14F-4D97-AF65-F5344CB8AC3E}">
        <p14:creationId xmlns:p14="http://schemas.microsoft.com/office/powerpoint/2010/main" val="305272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Ledelseskapasitet</a:t>
            </a:r>
          </a:p>
        </p:txBody>
      </p:sp>
      <p:sp>
        <p:nvSpPr>
          <p:cNvPr id="3" name="Content Placeholder 2"/>
          <p:cNvSpPr>
            <a:spLocks noGrp="1"/>
          </p:cNvSpPr>
          <p:nvPr>
            <p:ph idx="1"/>
          </p:nvPr>
        </p:nvSpPr>
        <p:spPr/>
        <p:txBody>
          <a:bodyPr>
            <a:normAutofit fontScale="85000" lnSpcReduction="20000"/>
          </a:bodyPr>
          <a:lstStyle/>
          <a:p>
            <a:r>
              <a:rPr lang="nb-NO" dirty="0" smtClean="0"/>
              <a:t>Pr. idag er det 1 daglig leder (rektor) og et halvt årsverk til nestleder (ass rektor). </a:t>
            </a:r>
          </a:p>
          <a:p>
            <a:r>
              <a:rPr lang="nb-NO" dirty="0" smtClean="0"/>
              <a:t>For å kunne realisere de identifiserte potensialene er det nødvendig å øke systematikken i selve planleggingen av undervisningen med kabalen av elever, grupper av elever, pedagoger, miljøterapeuter, assisteneter og lokaliteter.</a:t>
            </a:r>
          </a:p>
          <a:p>
            <a:r>
              <a:rPr lang="nb-NO" dirty="0" smtClean="0"/>
              <a:t>I tillegg er det nødvendig med god og effektiv faglig styring av miljøene. </a:t>
            </a:r>
          </a:p>
          <a:p>
            <a:r>
              <a:rPr lang="nb-NO" dirty="0" smtClean="0"/>
              <a:t>Det bør derfor vurderes om det er nødvendig å øke lederkapasiteten til 2 årsverk hvis elevtallet i over overskuelig fremtid er mellom 30 og 50. </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12</a:t>
            </a:fld>
            <a:endParaRPr lang="nb-NO"/>
          </a:p>
        </p:txBody>
      </p:sp>
    </p:spTree>
    <p:extLst>
      <p:ext uri="{BB962C8B-B14F-4D97-AF65-F5344CB8AC3E}">
        <p14:creationId xmlns:p14="http://schemas.microsoft.com/office/powerpoint/2010/main" val="115682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Oppsummering av potensialer</a:t>
            </a:r>
            <a:endParaRPr lang="nb-NO" dirty="0"/>
          </a:p>
        </p:txBody>
      </p:sp>
      <p:sp>
        <p:nvSpPr>
          <p:cNvPr id="3" name="Content Placeholder 2"/>
          <p:cNvSpPr>
            <a:spLocks noGrp="1"/>
          </p:cNvSpPr>
          <p:nvPr>
            <p:ph idx="1"/>
          </p:nvPr>
        </p:nvSpPr>
        <p:spPr>
          <a:xfrm>
            <a:off x="457200" y="3068960"/>
            <a:ext cx="8229600" cy="3456385"/>
          </a:xfrm>
        </p:spPr>
        <p:txBody>
          <a:bodyPr>
            <a:normAutofit fontScale="70000" lnSpcReduction="20000"/>
          </a:bodyPr>
          <a:lstStyle/>
          <a:p>
            <a:r>
              <a:rPr lang="nb-NO" dirty="0"/>
              <a:t>I fase 1 ble det på grovt sammenligningsgrunnlag estimert et potensiale på mellom 20-40%. På en kostnadsmasse på 36 MNOK utgjør dette mellom 7,4 og 14 MNOK. I fase 2 er et maks potensiale identifisert til 8 MNOK. Hvor mye som det er mulig å realisere i praksis, vil kunne avklares gjennom første del av fase 3; kartleggingsfasen.</a:t>
            </a:r>
          </a:p>
          <a:p>
            <a:r>
              <a:rPr lang="nb-NO" dirty="0" smtClean="0"/>
              <a:t>Når </a:t>
            </a:r>
            <a:r>
              <a:rPr lang="nb-NO" dirty="0" smtClean="0"/>
              <a:t>noen leser eller hører denne oppsummeringen så er det viktig å understreke:</a:t>
            </a:r>
          </a:p>
          <a:p>
            <a:pPr lvl="1"/>
            <a:r>
              <a:rPr lang="nb-NO" dirty="0" smtClean="0"/>
              <a:t>For å kunne gjøre potensialene til endrede budsjettrammer for Mortenstua er det nødvendig å utrede de praktiske konsekvensene gjennom å faktisk planlegge hvordan hverdagen ville bli for de ansatte</a:t>
            </a:r>
          </a:p>
          <a:p>
            <a:pPr lvl="1"/>
            <a:r>
              <a:rPr lang="nb-NO" dirty="0" smtClean="0"/>
              <a:t>En eventuell effektuering bør først tenkes på etter at dette er utredet.</a:t>
            </a:r>
            <a:r>
              <a:rPr lang="nb-NO" dirty="0"/>
              <a:t> </a:t>
            </a:r>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13</a:t>
            </a:fld>
            <a:endParaRPr lang="nb-NO"/>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412776"/>
            <a:ext cx="5368734" cy="135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4214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Forslag til hva som bør gjøres videre</a:t>
            </a:r>
            <a:endParaRPr lang="nb-NO"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nb-NO" dirty="0" smtClean="0"/>
              <a:t>Konkretisering av mulige endringer til prinsippene for planleggingen på Mortenstua</a:t>
            </a:r>
          </a:p>
          <a:p>
            <a:pPr marL="514350" indent="-514350">
              <a:buFont typeface="+mj-lt"/>
              <a:buAutoNum type="arabicPeriod"/>
            </a:pPr>
            <a:r>
              <a:rPr lang="nb-NO" dirty="0" smtClean="0"/>
              <a:t>Sette opp en revidert/ny plan for neste års undervisning på Mortenstua som hensyntar funnene i den foreliggende utredningen</a:t>
            </a:r>
          </a:p>
          <a:p>
            <a:pPr marL="514350" indent="-514350">
              <a:buFont typeface="+mj-lt"/>
              <a:buAutoNum type="arabicPeriod"/>
            </a:pPr>
            <a:r>
              <a:rPr lang="nb-NO" dirty="0" smtClean="0"/>
              <a:t>Oppsummere konsekvensene og vurdere fordeler/ulemper evt. foreslå justeringer av forutsetningnee</a:t>
            </a:r>
          </a:p>
          <a:p>
            <a:pPr marL="514350" indent="-514350">
              <a:buFont typeface="+mj-lt"/>
              <a:buAutoNum type="arabicPeriod"/>
            </a:pPr>
            <a:r>
              <a:rPr lang="nb-NO" dirty="0" smtClean="0"/>
              <a:t>Avstemme med styret hva som skal gjelde </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14</a:t>
            </a:fld>
            <a:endParaRPr lang="nb-NO"/>
          </a:p>
        </p:txBody>
      </p:sp>
    </p:spTree>
    <p:extLst>
      <p:ext uri="{BB962C8B-B14F-4D97-AF65-F5344CB8AC3E}">
        <p14:creationId xmlns:p14="http://schemas.microsoft.com/office/powerpoint/2010/main" val="49081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Agenda</a:t>
            </a:r>
            <a:endParaRPr lang="nb-NO"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nb-NO" dirty="0" smtClean="0"/>
              <a:t>Innledning</a:t>
            </a:r>
          </a:p>
          <a:p>
            <a:r>
              <a:rPr lang="nb-NO" dirty="0" smtClean="0"/>
              <a:t>Generelt om Mortenstua</a:t>
            </a:r>
            <a:endParaRPr lang="nb-NO" dirty="0" smtClean="0"/>
          </a:p>
          <a:p>
            <a:r>
              <a:rPr lang="nb-NO" dirty="0" smtClean="0"/>
              <a:t>Vurdering av mulighet for endret organisering av gruppeløsning</a:t>
            </a:r>
          </a:p>
          <a:p>
            <a:r>
              <a:rPr lang="nb-NO" dirty="0" smtClean="0"/>
              <a:t>Vurdering av bedre muligheter for utnyttelse av </a:t>
            </a:r>
            <a:r>
              <a:rPr lang="nb-NO" dirty="0" smtClean="0"/>
              <a:t>ressursene</a:t>
            </a:r>
          </a:p>
          <a:p>
            <a:r>
              <a:rPr lang="nb-NO" dirty="0" smtClean="0"/>
              <a:t>Kostnad nærskolen versus Mortenstua</a:t>
            </a:r>
          </a:p>
          <a:p>
            <a:r>
              <a:rPr lang="nb-NO" dirty="0" smtClean="0"/>
              <a:t>3 byggninger versus 1</a:t>
            </a:r>
            <a:endParaRPr lang="nb-NO" dirty="0"/>
          </a:p>
          <a:p>
            <a:r>
              <a:rPr lang="nb-NO" dirty="0" smtClean="0"/>
              <a:t>Ledelseskapasitet</a:t>
            </a:r>
            <a:endParaRPr lang="nb-NO" dirty="0" smtClean="0"/>
          </a:p>
          <a:p>
            <a:r>
              <a:rPr lang="nb-NO" dirty="0" smtClean="0"/>
              <a:t>Forslag til hva som bør gjøres videre</a:t>
            </a:r>
          </a:p>
          <a:p>
            <a:endParaRPr lang="nb-NO" dirty="0" smtClean="0"/>
          </a:p>
          <a:p>
            <a:endParaRPr lang="nb-NO" dirty="0" smtClean="0"/>
          </a:p>
          <a:p>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2</a:t>
            </a:fld>
            <a:endParaRPr lang="nb-NO"/>
          </a:p>
        </p:txBody>
      </p:sp>
    </p:spTree>
    <p:extLst>
      <p:ext uri="{BB962C8B-B14F-4D97-AF65-F5344CB8AC3E}">
        <p14:creationId xmlns:p14="http://schemas.microsoft.com/office/powerpoint/2010/main" val="1129011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Innledning</a:t>
            </a:r>
            <a:endParaRPr lang="nb-NO" dirty="0"/>
          </a:p>
        </p:txBody>
      </p:sp>
      <p:sp>
        <p:nvSpPr>
          <p:cNvPr id="3" name="Content Placeholder 2"/>
          <p:cNvSpPr>
            <a:spLocks noGrp="1"/>
          </p:cNvSpPr>
          <p:nvPr>
            <p:ph idx="1"/>
          </p:nvPr>
        </p:nvSpPr>
        <p:spPr>
          <a:xfrm>
            <a:off x="457200" y="1600200"/>
            <a:ext cx="8229600" cy="4781128"/>
          </a:xfrm>
        </p:spPr>
        <p:txBody>
          <a:bodyPr>
            <a:normAutofit fontScale="85000" lnSpcReduction="20000"/>
          </a:bodyPr>
          <a:lstStyle/>
          <a:p>
            <a:r>
              <a:rPr lang="nb-NO" dirty="0" smtClean="0"/>
              <a:t>Arbeidet med denne rapporten har vært gjort i nært samarbeid med ledelsen i Mortenstua, representant for styret og de tre PPT- tjenestene i Indre Østfold:</a:t>
            </a:r>
          </a:p>
          <a:p>
            <a:pPr lvl="1"/>
            <a:r>
              <a:rPr lang="nb-NO" dirty="0" smtClean="0"/>
              <a:t>Gjennomgang av rutiner og prinsipper for den daglige driften med Ledergruppen  </a:t>
            </a:r>
          </a:p>
          <a:p>
            <a:pPr lvl="1"/>
            <a:r>
              <a:rPr lang="nb-NO" dirty="0" smtClean="0"/>
              <a:t>Gjennomgang av forutsetninger og prinsipper for vedtak som blir foreslått av PPT</a:t>
            </a:r>
          </a:p>
          <a:p>
            <a:pPr lvl="1"/>
            <a:r>
              <a:rPr lang="nb-NO" dirty="0" smtClean="0"/>
              <a:t>Gjennomgang av behov, muligheter og begrensninger for den enkelte elev på Mortenstua sammen med pedagogene, miljøteraputene og assistene som er en del av teamet rundt den enkelte elev</a:t>
            </a:r>
          </a:p>
          <a:p>
            <a:r>
              <a:rPr lang="nb-NO" dirty="0" smtClean="0"/>
              <a:t>I de forslag som er skissert i denne rapporten er det en forutsetning at det ikke skal gå utover nødvendig kvalitet på selve undervisningen på Mortenstua skole.</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3</a:t>
            </a:fld>
            <a:endParaRPr lang="nb-NO"/>
          </a:p>
        </p:txBody>
      </p:sp>
    </p:spTree>
    <p:extLst>
      <p:ext uri="{BB962C8B-B14F-4D97-AF65-F5344CB8AC3E}">
        <p14:creationId xmlns:p14="http://schemas.microsoft.com/office/powerpoint/2010/main" val="166415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Generelt om Mortenstua</a:t>
            </a:r>
            <a:endParaRPr lang="nb-NO" dirty="0"/>
          </a:p>
        </p:txBody>
      </p:sp>
      <p:sp>
        <p:nvSpPr>
          <p:cNvPr id="3" name="Content Placeholder 2"/>
          <p:cNvSpPr>
            <a:spLocks noGrp="1"/>
          </p:cNvSpPr>
          <p:nvPr>
            <p:ph idx="1"/>
          </p:nvPr>
        </p:nvSpPr>
        <p:spPr/>
        <p:txBody>
          <a:bodyPr>
            <a:normAutofit fontScale="77500" lnSpcReduction="20000"/>
          </a:bodyPr>
          <a:lstStyle/>
          <a:p>
            <a:r>
              <a:rPr lang="nb-NO" dirty="0" smtClean="0"/>
              <a:t>Alle må bli imponert over fagmiljøet og kvaliteten på den undervisningen som gjøres på Mortenstua. At de fleste ansatte samtidig er «ildsjeler» og har stor respekt for og empati med elevene gjør ikke miljøet mindre imponerende.</a:t>
            </a:r>
          </a:p>
          <a:p>
            <a:r>
              <a:rPr lang="nb-NO" dirty="0" smtClean="0"/>
              <a:t>Eksempler på gode fremganger hos elevene er heller regelen enn unntaket </a:t>
            </a:r>
          </a:p>
          <a:p>
            <a:r>
              <a:rPr lang="nb-NO" dirty="0" smtClean="0"/>
              <a:t>For denne type elever er det helt klart større muligheter for god fremgang gjennom tilpasset undervisning og tilsyn på Mortenstua enn i et lite fagmiljø i en nærskole.</a:t>
            </a:r>
          </a:p>
          <a:p>
            <a:r>
              <a:rPr lang="nb-NO" dirty="0" smtClean="0"/>
              <a:t>Når det er sagt, så gjør organiseringen av denne type undervisning i en skole som Mortenstua, at kostnaden pr. elev blir høyere enn i nærskolen. </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4</a:t>
            </a:fld>
            <a:endParaRPr lang="nb-NO"/>
          </a:p>
        </p:txBody>
      </p:sp>
    </p:spTree>
    <p:extLst>
      <p:ext uri="{BB962C8B-B14F-4D97-AF65-F5344CB8AC3E}">
        <p14:creationId xmlns:p14="http://schemas.microsoft.com/office/powerpoint/2010/main" val="387012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nb-NO" dirty="0"/>
              <a:t>Vurdering av mulighet for endret organisering av </a:t>
            </a:r>
            <a:r>
              <a:rPr lang="nb-NO" dirty="0" smtClean="0"/>
              <a:t>gruppeløsning</a:t>
            </a:r>
            <a:endParaRPr lang="nb-NO" dirty="0"/>
          </a:p>
        </p:txBody>
      </p:sp>
      <p:sp>
        <p:nvSpPr>
          <p:cNvPr id="3" name="Content Placeholder 2"/>
          <p:cNvSpPr>
            <a:spLocks noGrp="1"/>
          </p:cNvSpPr>
          <p:nvPr>
            <p:ph idx="1"/>
          </p:nvPr>
        </p:nvSpPr>
        <p:spPr>
          <a:xfrm>
            <a:off x="457200" y="1484784"/>
            <a:ext cx="8229600" cy="4968552"/>
          </a:xfrm>
        </p:spPr>
        <p:txBody>
          <a:bodyPr>
            <a:normAutofit fontScale="85000" lnSpcReduction="20000"/>
          </a:bodyPr>
          <a:lstStyle/>
          <a:p>
            <a:r>
              <a:rPr lang="nb-NO" dirty="0" smtClean="0"/>
              <a:t>Idag er det bare 23 av 38 elever som har gruppeløsning. Disse har i snitt 5,7 timer med gruppeløsning</a:t>
            </a:r>
          </a:p>
          <a:p>
            <a:r>
              <a:rPr lang="nb-NO" dirty="0" smtClean="0"/>
              <a:t>Gruppeløsning pleier ofte å legges til fellesundervisningstimene. De 23 elevene har fellesundervisningstimer både med 1 til 1 og i gruppe.</a:t>
            </a:r>
          </a:p>
          <a:p>
            <a:r>
              <a:rPr lang="nb-NO" dirty="0" smtClean="0"/>
              <a:t>I stedet for å ha planlagt på forhånd hvilke fellesundervisningstimer som skal være 1 til 1 eller i gruppe for den enkelte elev kan det være en mer effektiv organisering å i utgangspunktet planlegge med all fellesundervisning i gruppe for de 23 elevene og samtidig opprette en ressurspool som trer støttende til der hvor enkeltelever har utfordringer som krever 1 til 1 den dagen.</a:t>
            </a:r>
          </a:p>
          <a:p>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5</a:t>
            </a:fld>
            <a:endParaRPr lang="nb-NO"/>
          </a:p>
        </p:txBody>
      </p:sp>
    </p:spTree>
    <p:extLst>
      <p:ext uri="{BB962C8B-B14F-4D97-AF65-F5344CB8AC3E}">
        <p14:creationId xmlns:p14="http://schemas.microsoft.com/office/powerpoint/2010/main" val="1572147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nb-NO" dirty="0" smtClean="0"/>
              <a:t>Redusert ressursbruk gjennom endret organisering av gruppeløsning</a:t>
            </a:r>
            <a:endParaRPr lang="nb-NO" dirty="0"/>
          </a:p>
        </p:txBody>
      </p:sp>
      <p:sp>
        <p:nvSpPr>
          <p:cNvPr id="3" name="Content Placeholder 2"/>
          <p:cNvSpPr>
            <a:spLocks noGrp="1"/>
          </p:cNvSpPr>
          <p:nvPr>
            <p:ph idx="1"/>
          </p:nvPr>
        </p:nvSpPr>
        <p:spPr>
          <a:xfrm>
            <a:off x="457200" y="5373216"/>
            <a:ext cx="8229600" cy="1296144"/>
          </a:xfrm>
        </p:spPr>
        <p:txBody>
          <a:bodyPr>
            <a:normAutofit fontScale="55000" lnSpcReduction="20000"/>
          </a:bodyPr>
          <a:lstStyle/>
          <a:p>
            <a:r>
              <a:rPr lang="nb-NO" dirty="0" smtClean="0"/>
              <a:t>Beregningen over forutsetter at all fellesundervisning for de 23 elevene foregår i gruppe, men at det er en ressurspool som tilsver 25% flere ressurser enn om all fellesundervisning var 1 til 1</a:t>
            </a:r>
          </a:p>
          <a:p>
            <a:r>
              <a:rPr lang="nb-NO" dirty="0" smtClean="0"/>
              <a:t>Beregningen viser en mulighet for å spare 5 årsverk dersom fellesundervisningen lar seg gjennomføre med de skisserte forutsetningene</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6</a:t>
            </a:fld>
            <a:endParaRPr lang="nb-NO"/>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043" y="1268760"/>
            <a:ext cx="489585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094" y="2420888"/>
            <a:ext cx="581025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212976"/>
            <a:ext cx="581025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65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Vurdering av bedre muligheter for utnyttelse av </a:t>
            </a:r>
            <a:r>
              <a:rPr lang="nb-NO" dirty="0" smtClean="0"/>
              <a:t>ressursene</a:t>
            </a:r>
            <a:endParaRPr lang="nb-NO" dirty="0"/>
          </a:p>
        </p:txBody>
      </p:sp>
      <p:sp>
        <p:nvSpPr>
          <p:cNvPr id="3" name="Content Placeholder 2"/>
          <p:cNvSpPr>
            <a:spLocks noGrp="1"/>
          </p:cNvSpPr>
          <p:nvPr>
            <p:ph idx="1"/>
          </p:nvPr>
        </p:nvSpPr>
        <p:spPr/>
        <p:txBody>
          <a:bodyPr>
            <a:normAutofit fontScale="92500" lnSpcReduction="20000"/>
          </a:bodyPr>
          <a:lstStyle/>
          <a:p>
            <a:r>
              <a:rPr lang="nb-NO" dirty="0" smtClean="0"/>
              <a:t>I motsetning til i ordinær skole hvor klassestørrelse er et sentralt produktivitetsmål, er Mortenstua i svært stor grad 1 til 1 undervisning. Dermed bør ansiktstid (tid hvor den ansatte er sammen med eleven) være det sentrale produktivitetsmålet for Mortenstua</a:t>
            </a:r>
          </a:p>
          <a:p>
            <a:r>
              <a:rPr lang="nb-NO" dirty="0" smtClean="0"/>
              <a:t>I kartleggingen viser det seg at den generelle ansiktstiden inkl. SFO og tilsyn er 57% på Mortenstua.</a:t>
            </a:r>
          </a:p>
          <a:p>
            <a:r>
              <a:rPr lang="nb-NO" dirty="0" smtClean="0"/>
              <a:t>Vurderingen må dermed dreie seg om det er muligheter for å øke ansiktstiden. </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7</a:t>
            </a:fld>
            <a:endParaRPr lang="nb-NO"/>
          </a:p>
        </p:txBody>
      </p:sp>
    </p:spTree>
    <p:extLst>
      <p:ext uri="{BB962C8B-B14F-4D97-AF65-F5344CB8AC3E}">
        <p14:creationId xmlns:p14="http://schemas.microsoft.com/office/powerpoint/2010/main" val="3875069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Redusert behov av ressurser gjennom bedre utnyttelse av kapasitet</a:t>
            </a:r>
            <a:endParaRPr lang="nb-NO" dirty="0"/>
          </a:p>
        </p:txBody>
      </p:sp>
      <p:sp>
        <p:nvSpPr>
          <p:cNvPr id="6" name="Content Placeholder 5"/>
          <p:cNvSpPr>
            <a:spLocks noGrp="1"/>
          </p:cNvSpPr>
          <p:nvPr>
            <p:ph idx="1"/>
          </p:nvPr>
        </p:nvSpPr>
        <p:spPr>
          <a:xfrm>
            <a:off x="457200" y="5445224"/>
            <a:ext cx="8229600" cy="1224136"/>
          </a:xfrm>
        </p:spPr>
        <p:txBody>
          <a:bodyPr>
            <a:normAutofit fontScale="47500" lnSpcReduction="20000"/>
          </a:bodyPr>
          <a:lstStyle/>
          <a:p>
            <a:r>
              <a:rPr lang="nb-NO" dirty="0" smtClean="0"/>
              <a:t>Analysene viser at det som ikke er ansiktstid når ettermiddagsSFO og tilsyn i storefri (ex administrative ressurser)  er 328 timer i uken. Av dette er det 298 timer som tilhører assistenter og miljøterapeuter (ca. 12 timer pr. årsverk i uken)</a:t>
            </a:r>
          </a:p>
          <a:p>
            <a:r>
              <a:rPr lang="nb-NO" dirty="0" smtClean="0"/>
              <a:t>Dersom ansiktstiden i form av undervisning øker med 6 timer pr. årsverk for assistenter og miljøteraputer samt 2 timer for pedagoger i uken, vil det være mulig å spare 11 årsverk.</a:t>
            </a:r>
          </a:p>
          <a:p>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8</a:t>
            </a:fld>
            <a:endParaRPr lang="nb-NO"/>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1484784"/>
            <a:ext cx="34194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 y="3645024"/>
            <a:ext cx="76581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1855" y="4725144"/>
            <a:ext cx="430038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198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Noen kommentarer</a:t>
            </a:r>
            <a:endParaRPr lang="nb-NO" dirty="0"/>
          </a:p>
        </p:txBody>
      </p:sp>
      <p:sp>
        <p:nvSpPr>
          <p:cNvPr id="3" name="Content Placeholder 2"/>
          <p:cNvSpPr>
            <a:spLocks noGrp="1"/>
          </p:cNvSpPr>
          <p:nvPr>
            <p:ph idx="1"/>
          </p:nvPr>
        </p:nvSpPr>
        <p:spPr/>
        <p:txBody>
          <a:bodyPr>
            <a:normAutofit fontScale="92500" lnSpcReduction="20000"/>
          </a:bodyPr>
          <a:lstStyle/>
          <a:p>
            <a:r>
              <a:rPr lang="nb-NO" dirty="0" smtClean="0"/>
              <a:t>Det er på ingen måte slik at de ansatte i dag sitter uvirksomme i tiden de er på skolen. </a:t>
            </a:r>
            <a:endParaRPr lang="nb-NO" dirty="0"/>
          </a:p>
          <a:p>
            <a:r>
              <a:rPr lang="nb-NO" dirty="0" smtClean="0"/>
              <a:t>Aktiviteter SFO om morgenen, følge til og fra skole etc. er ikke tatt inn i ansiktstiden, men utføres gjennom de 298 ikke ansiktstidstimene til assistenter og miljøterapeuter.</a:t>
            </a:r>
          </a:p>
          <a:p>
            <a:r>
              <a:rPr lang="nb-NO" dirty="0" smtClean="0"/>
              <a:t>I praksis har miljøterapeuter og assisteneter rundt 12 timer ikke ansiktstid pr. årsverk i uken. Dette kan virke for mye. Spørsmålet er om 6 timer rekker for det de må gjøre utenfor direkte kontakt med eleven</a:t>
            </a:r>
            <a:endParaRPr lang="nb-NO" dirty="0"/>
          </a:p>
        </p:txBody>
      </p:sp>
      <p:sp>
        <p:nvSpPr>
          <p:cNvPr id="4" name="Date Placeholder 3"/>
          <p:cNvSpPr>
            <a:spLocks noGrp="1"/>
          </p:cNvSpPr>
          <p:nvPr>
            <p:ph type="dt" sz="half" idx="10"/>
          </p:nvPr>
        </p:nvSpPr>
        <p:spPr/>
        <p:txBody>
          <a:bodyPr/>
          <a:lstStyle/>
          <a:p>
            <a:r>
              <a:rPr lang="nb-NO" smtClean="0"/>
              <a:t>13.06.2015</a:t>
            </a:r>
            <a:endParaRPr lang="nb-NO"/>
          </a:p>
        </p:txBody>
      </p:sp>
      <p:sp>
        <p:nvSpPr>
          <p:cNvPr id="5" name="Slide Number Placeholder 4"/>
          <p:cNvSpPr>
            <a:spLocks noGrp="1"/>
          </p:cNvSpPr>
          <p:nvPr>
            <p:ph type="sldNum" sz="quarter" idx="12"/>
          </p:nvPr>
        </p:nvSpPr>
        <p:spPr/>
        <p:txBody>
          <a:bodyPr/>
          <a:lstStyle/>
          <a:p>
            <a:fld id="{DE3F4BE1-7074-4C7A-BD1D-39FF6278446D}" type="slidenum">
              <a:rPr lang="nb-NO" smtClean="0"/>
              <a:t>9</a:t>
            </a:fld>
            <a:endParaRPr lang="nb-NO"/>
          </a:p>
        </p:txBody>
      </p:sp>
    </p:spTree>
    <p:extLst>
      <p:ext uri="{BB962C8B-B14F-4D97-AF65-F5344CB8AC3E}">
        <p14:creationId xmlns:p14="http://schemas.microsoft.com/office/powerpoint/2010/main" val="835614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19191</TotalTime>
  <Words>1191</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Ressursgjennomgang </vt:lpstr>
      <vt:lpstr>Agenda</vt:lpstr>
      <vt:lpstr>Innledning</vt:lpstr>
      <vt:lpstr>Generelt om Mortenstua</vt:lpstr>
      <vt:lpstr>Vurdering av mulighet for endret organisering av gruppeløsning</vt:lpstr>
      <vt:lpstr>Redusert ressursbruk gjennom endret organisering av gruppeløsning</vt:lpstr>
      <vt:lpstr>Vurdering av bedre muligheter for utnyttelse av ressursene</vt:lpstr>
      <vt:lpstr>Redusert behov av ressurser gjennom bedre utnyttelse av kapasitet</vt:lpstr>
      <vt:lpstr>Noen kommentarer</vt:lpstr>
      <vt:lpstr>Kostnad i nærskolen versus Mortenstua</vt:lpstr>
      <vt:lpstr>3 byggninger versus 1</vt:lpstr>
      <vt:lpstr>Ledelseskapasitet</vt:lpstr>
      <vt:lpstr>Oppsummering av potensialer</vt:lpstr>
      <vt:lpstr>Forslag til hva som bør gjøres videre</vt:lpstr>
    </vt:vector>
  </TitlesOfParts>
  <Company>Eier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Utredning av interkommunale selskaper eid av</dc:title>
  <dc:creator>Eier</dc:creator>
  <cp:lastModifiedBy>Eier</cp:lastModifiedBy>
  <cp:revision>100</cp:revision>
  <cp:lastPrinted>2015-06-16T10:52:16Z</cp:lastPrinted>
  <dcterms:created xsi:type="dcterms:W3CDTF">2015-03-06T03:19:46Z</dcterms:created>
  <dcterms:modified xsi:type="dcterms:W3CDTF">2015-06-18T16:43:27Z</dcterms:modified>
</cp:coreProperties>
</file>