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rekant"/>
          <p:cNvPicPr>
            <a:picLocks noChangeAspect="1" noChangeArrowheads="1"/>
          </p:cNvPicPr>
          <p:nvPr userDrawn="1"/>
        </p:nvPicPr>
        <p:blipFill>
          <a:blip r:embed="rId2" cstate="print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0" y="5265738"/>
            <a:ext cx="21590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 userDrawn="1"/>
        </p:nvSpPr>
        <p:spPr bwMode="auto">
          <a:xfrm flipH="1">
            <a:off x="6671733" y="2997200"/>
            <a:ext cx="0" cy="273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1800">
              <a:solidFill>
                <a:srgbClr val="333333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9" descr="logotyper_Logo negativ vit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7" t="35237" r="8568" b="39038"/>
          <a:stretch>
            <a:fillRect/>
          </a:stretch>
        </p:blipFill>
        <p:spPr bwMode="auto">
          <a:xfrm>
            <a:off x="2736851" y="1366838"/>
            <a:ext cx="65278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2285" y="2997200"/>
            <a:ext cx="5471583" cy="2160588"/>
          </a:xfrm>
        </p:spPr>
        <p:txBody>
          <a:bodyPr anchor="t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altLang="nb-NO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959600" y="2997200"/>
            <a:ext cx="3937000" cy="2160588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lvl="0"/>
            <a:r>
              <a:rPr lang="sv-SE" altLang="nb-NO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5705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531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20152" y="260351"/>
            <a:ext cx="2762249" cy="5865813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27051" y="260351"/>
            <a:ext cx="8089900" cy="5865813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6907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7051" y="260350"/>
            <a:ext cx="11040533" cy="4318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341439"/>
            <a:ext cx="5384800" cy="478472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197600" y="1341439"/>
            <a:ext cx="5384800" cy="478472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017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647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64125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341439"/>
            <a:ext cx="53848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341439"/>
            <a:ext cx="53848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558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919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682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60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3794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7996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a4 avdelare-0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5014"/>
            <a:ext cx="121920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7051" y="260350"/>
            <a:ext cx="1104053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nb-NO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41439"/>
            <a:ext cx="10972800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nb-NO" smtClean="0"/>
              <a:t>Click to edit Master text styles</a:t>
            </a:r>
          </a:p>
          <a:p>
            <a:pPr lvl="1"/>
            <a:r>
              <a:rPr lang="sv-SE" altLang="nb-NO" smtClean="0"/>
              <a:t>Second level</a:t>
            </a:r>
          </a:p>
          <a:p>
            <a:pPr lvl="2"/>
            <a:r>
              <a:rPr lang="sv-SE" altLang="nb-NO" smtClean="0"/>
              <a:t>Third level</a:t>
            </a:r>
          </a:p>
          <a:p>
            <a:pPr lvl="3"/>
            <a:r>
              <a:rPr lang="sv-SE" altLang="nb-NO" smtClean="0"/>
              <a:t>Fourth level</a:t>
            </a:r>
          </a:p>
          <a:p>
            <a:pPr lvl="4"/>
            <a:r>
              <a:rPr lang="sv-SE" altLang="nb-NO" smtClean="0"/>
              <a:t>Fifth level</a:t>
            </a:r>
          </a:p>
        </p:txBody>
      </p:sp>
      <p:pic>
        <p:nvPicPr>
          <p:cNvPr id="1029" name="Picture 7" descr="trekant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3984" y="5768976"/>
            <a:ext cx="1488016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1" descr="logotyper_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" t="35258" r="8546" b="38681"/>
          <a:stretch>
            <a:fillRect/>
          </a:stretch>
        </p:blipFill>
        <p:spPr bwMode="auto">
          <a:xfrm>
            <a:off x="624418" y="6254751"/>
            <a:ext cx="2110316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537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Calibri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Calibri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Calibri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Calibri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9292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9292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9292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9292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9292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9292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92929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altLang="nb-NO" sz="2000"/>
              <a:t>Prosjekt rullering av strategisk næringsplan for Indre Østfold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sz="1600" dirty="0"/>
              <a:t>Prosjekteier: Indre Østfold Regionråd</a:t>
            </a:r>
          </a:p>
          <a:p>
            <a:pPr marL="0" indent="0">
              <a:buNone/>
              <a:defRPr/>
            </a:pPr>
            <a:endParaRPr lang="nb-NO" sz="1600" dirty="0"/>
          </a:p>
          <a:p>
            <a:pPr>
              <a:defRPr/>
            </a:pPr>
            <a:r>
              <a:rPr lang="nb-NO" sz="1600" dirty="0"/>
              <a:t>Prosjektansvarlig: Leder og nestleder i Indre Østfold Regionråd</a:t>
            </a:r>
          </a:p>
          <a:p>
            <a:pPr marL="0" indent="0">
              <a:buNone/>
              <a:defRPr/>
            </a:pPr>
            <a:endParaRPr lang="nb-NO" sz="1600" dirty="0"/>
          </a:p>
          <a:p>
            <a:pPr>
              <a:defRPr/>
            </a:pPr>
            <a:r>
              <a:rPr lang="nb-NO" sz="1600" dirty="0"/>
              <a:t>Bakgrunn: Innvilget støtte fra regionalt partnerskapsfond kr. 250.000,-.Forutsatt egeninnsats fra eierkommuner og IØU IKS.</a:t>
            </a:r>
          </a:p>
          <a:p>
            <a:pPr marL="0" indent="0">
              <a:buNone/>
              <a:defRPr/>
            </a:pPr>
            <a:endParaRPr lang="nb-NO" sz="1600" dirty="0"/>
          </a:p>
          <a:p>
            <a:pPr>
              <a:defRPr/>
            </a:pPr>
            <a:r>
              <a:rPr lang="nb-NO" sz="1600" dirty="0"/>
              <a:t>Prosjektplan justert og presentert for regionrådet 04.04.14 – tilbakemelding på at AU utgjør styringsgruppen og planstatus avklares.</a:t>
            </a:r>
          </a:p>
          <a:p>
            <a:pPr marL="0" indent="0">
              <a:buNone/>
              <a:defRPr/>
            </a:pPr>
            <a:endParaRPr lang="nb-NO" sz="1600" dirty="0"/>
          </a:p>
          <a:p>
            <a:pPr>
              <a:defRPr/>
            </a:pPr>
            <a:r>
              <a:rPr lang="nb-NO" sz="1600" dirty="0"/>
              <a:t>Prosjektleder fra IØU IKS fra 01.06.14: Rune </a:t>
            </a:r>
            <a:r>
              <a:rPr lang="nb-NO" sz="1600" dirty="0" smtClean="0"/>
              <a:t>Melleby</a:t>
            </a:r>
          </a:p>
          <a:p>
            <a:pPr>
              <a:defRPr/>
            </a:pPr>
            <a:endParaRPr lang="nb-NO" sz="1600" dirty="0"/>
          </a:p>
          <a:p>
            <a:pPr>
              <a:defRPr/>
            </a:pPr>
            <a:r>
              <a:rPr lang="nb-NO" sz="1600" dirty="0" smtClean="0"/>
              <a:t>Prosjektgruppe: Planleggergruppen i Indre Østfold. Utvalg av næringsansvarlige.</a:t>
            </a:r>
            <a:endParaRPr lang="nb-NO" sz="1600" dirty="0"/>
          </a:p>
          <a:p>
            <a:pPr marL="0" indent="0">
              <a:buNone/>
              <a:defRPr/>
            </a:pPr>
            <a:endParaRPr lang="nb-NO" sz="1600" dirty="0"/>
          </a:p>
          <a:p>
            <a:pPr>
              <a:defRPr/>
            </a:pPr>
            <a:r>
              <a:rPr lang="nb-NO" sz="1600" dirty="0"/>
              <a:t>Planstatus avklart: Temaplan.</a:t>
            </a:r>
          </a:p>
          <a:p>
            <a:pPr marL="457200" lvl="1" indent="0">
              <a:buNone/>
              <a:defRPr/>
            </a:pPr>
            <a:endParaRPr lang="nb-NO" sz="800" dirty="0"/>
          </a:p>
          <a:p>
            <a:pPr>
              <a:defRPr/>
            </a:pPr>
            <a:r>
              <a:rPr lang="nb-NO" sz="1600" dirty="0"/>
              <a:t>Milepælsplan: Avklart med regionalt partnerskapsfond. Næringsplan for godkjenning av styringsgruppen JAN 2015.</a:t>
            </a:r>
          </a:p>
          <a:p>
            <a:pPr marL="457200" lvl="1" indent="0">
              <a:buNone/>
              <a:defRPr/>
            </a:pPr>
            <a:endParaRPr lang="nb-NO" sz="800" dirty="0"/>
          </a:p>
        </p:txBody>
      </p:sp>
    </p:spTree>
    <p:extLst>
      <p:ext uri="{BB962C8B-B14F-4D97-AF65-F5344CB8AC3E}">
        <p14:creationId xmlns:p14="http://schemas.microsoft.com/office/powerpoint/2010/main" val="172149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2000">
                <a:solidFill>
                  <a:srgbClr val="808080"/>
                </a:solidFill>
              </a:rPr>
              <a:t>Prosjekt rullering av strategisk næringsplan for Indre Østfold</a:t>
            </a:r>
            <a:endParaRPr lang="nb-NO" altLang="nb-NO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sz="1600" dirty="0"/>
              <a:t>Status p.t. på </a:t>
            </a:r>
            <a:r>
              <a:rPr lang="nb-NO" sz="1600" dirty="0" smtClean="0"/>
              <a:t>hovedaktiviteter, jfr. prosjektplanen punkt 6.1:</a:t>
            </a:r>
            <a:endParaRPr lang="nb-NO" sz="1600" dirty="0"/>
          </a:p>
          <a:p>
            <a:pPr marL="0" indent="0">
              <a:buNone/>
              <a:defRPr/>
            </a:pPr>
            <a:endParaRPr lang="nb-NO" sz="1600" dirty="0"/>
          </a:p>
          <a:p>
            <a:pPr lvl="1">
              <a:defRPr/>
            </a:pPr>
            <a:r>
              <a:rPr lang="nb-NO" sz="1600" dirty="0"/>
              <a:t>Behov for involvering og forankring. Basert på tilbakemeldinger fra eierkommuner er møter avholdt med politisk og administrativ ledelse i juni og august 2014.</a:t>
            </a:r>
          </a:p>
          <a:p>
            <a:pPr lvl="1">
              <a:defRPr/>
            </a:pPr>
            <a:r>
              <a:rPr lang="nb-NO" sz="1600" dirty="0"/>
              <a:t>Status er oppdatert sammen med Østfold Analyse.</a:t>
            </a:r>
          </a:p>
          <a:p>
            <a:pPr lvl="1">
              <a:defRPr/>
            </a:pPr>
            <a:r>
              <a:rPr lang="nb-NO" sz="1600" dirty="0"/>
              <a:t>SWOT/ Ståstedsanalyse utarbeidet i etterkant av møte med eierkommunene</a:t>
            </a:r>
            <a:r>
              <a:rPr lang="nb-NO" sz="1600" dirty="0" smtClean="0"/>
              <a:t>. Faglig innspill sendes inn av næringsansvarlige.</a:t>
            </a:r>
            <a:endParaRPr lang="nb-NO" sz="1600" dirty="0"/>
          </a:p>
          <a:p>
            <a:pPr lvl="1">
              <a:defRPr/>
            </a:pPr>
            <a:r>
              <a:rPr lang="nb-NO" sz="1600" dirty="0"/>
              <a:t>Saksfremlegg oversendt, og presentasjon og dialog rådmannsgruppen (referansegruppe) 28.08.14.</a:t>
            </a:r>
          </a:p>
          <a:p>
            <a:pPr lvl="1">
              <a:defRPr/>
            </a:pPr>
            <a:r>
              <a:rPr lang="nb-NO" sz="1600" dirty="0"/>
              <a:t>Møte med næringsansvarlige 15.09.14 </a:t>
            </a:r>
            <a:r>
              <a:rPr lang="nb-NO" sz="1600" dirty="0" smtClean="0"/>
              <a:t>(prosjektgruppe).</a:t>
            </a:r>
            <a:endParaRPr lang="nb-NO" sz="1600" dirty="0"/>
          </a:p>
          <a:p>
            <a:pPr lvl="1">
              <a:defRPr/>
            </a:pPr>
            <a:r>
              <a:rPr lang="nb-NO" sz="1600" dirty="0"/>
              <a:t>Status regionale næringsarealer oversendt av planleggergruppen ultimo september 14.</a:t>
            </a:r>
          </a:p>
          <a:p>
            <a:pPr lvl="1">
              <a:defRPr/>
            </a:pPr>
            <a:r>
              <a:rPr lang="nb-NO" sz="1600" dirty="0"/>
              <a:t>Møte i planleggergruppen 15.10.14. Avklare videre fremdrift for rullering av regionale næringsarealer; MÅL 1</a:t>
            </a:r>
            <a:r>
              <a:rPr lang="nb-NO" sz="1600" dirty="0" smtClean="0"/>
              <a:t>.</a:t>
            </a:r>
          </a:p>
          <a:p>
            <a:pPr lvl="1">
              <a:defRPr/>
            </a:pPr>
            <a:r>
              <a:rPr lang="nb-NO" sz="1600" dirty="0" smtClean="0"/>
              <a:t>Orientering om status i Regionrådet 17.10.14. Også oversendt Regionalt partnerskapsfond 03.10.14.</a:t>
            </a:r>
          </a:p>
          <a:p>
            <a:pPr lvl="1">
              <a:defRPr/>
            </a:pPr>
            <a:r>
              <a:rPr lang="nb-NO" sz="1600" dirty="0" smtClean="0"/>
              <a:t>Forslag til fremdrift oversendes styringsgruppen i løpet av UKE 43.</a:t>
            </a:r>
            <a:endParaRPr lang="nb-NO" sz="1600" dirty="0"/>
          </a:p>
          <a:p>
            <a:pPr lvl="1">
              <a:defRPr/>
            </a:pPr>
            <a:r>
              <a:rPr lang="nb-NO" sz="1600" dirty="0"/>
              <a:t>Konferanse: «Hvordan skape vekst og attraktivitet i Indre Østfold?» 6.nov. Telemarksforskning</a:t>
            </a:r>
            <a:r>
              <a:rPr lang="nb-NO" sz="1600" dirty="0" smtClean="0"/>
              <a:t>. Igangsettes etter ønske fra eierkommunene – faglig innspill til valg av innsatsfaktorer.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53423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333333"/>
      </a:dk1>
      <a:lt1>
        <a:srgbClr val="FFFFFF"/>
      </a:lt1>
      <a:dk2>
        <a:srgbClr val="811002"/>
      </a:dk2>
      <a:lt2>
        <a:srgbClr val="808080"/>
      </a:lt2>
      <a:accent1>
        <a:srgbClr val="D20B12"/>
      </a:accent1>
      <a:accent2>
        <a:srgbClr val="718F99"/>
      </a:accent2>
      <a:accent3>
        <a:srgbClr val="FFFFFF"/>
      </a:accent3>
      <a:accent4>
        <a:srgbClr val="2A2A2A"/>
      </a:accent4>
      <a:accent5>
        <a:srgbClr val="E5AAAA"/>
      </a:accent5>
      <a:accent6>
        <a:srgbClr val="66818A"/>
      </a:accent6>
      <a:hlink>
        <a:srgbClr val="449B93"/>
      </a:hlink>
      <a:folHlink>
        <a:srgbClr val="811002"/>
      </a:folHlink>
    </a:clrScheme>
    <a:fontScheme name="Default Design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811002"/>
        </a:dk2>
        <a:lt2>
          <a:srgbClr val="808080"/>
        </a:lt2>
        <a:accent1>
          <a:srgbClr val="D20B12"/>
        </a:accent1>
        <a:accent2>
          <a:srgbClr val="718F99"/>
        </a:accent2>
        <a:accent3>
          <a:srgbClr val="FFFFFF"/>
        </a:accent3>
        <a:accent4>
          <a:srgbClr val="2A2A2A"/>
        </a:accent4>
        <a:accent5>
          <a:srgbClr val="E5AAAA"/>
        </a:accent5>
        <a:accent6>
          <a:srgbClr val="66818A"/>
        </a:accent6>
        <a:hlink>
          <a:srgbClr val="449B93"/>
        </a:hlink>
        <a:folHlink>
          <a:srgbClr val="8110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6115978B9E684782AB0757C8916CF3" ma:contentTypeVersion="1" ma:contentTypeDescription="Create a new document." ma:contentTypeScope="" ma:versionID="1ddb4407aad75ac31613f3ceae4ba3a2">
  <xsd:schema xmlns:xsd="http://www.w3.org/2001/XMLSchema" xmlns:xs="http://www.w3.org/2001/XMLSchema" xmlns:p="http://schemas.microsoft.com/office/2006/metadata/properties" xmlns:ns3="20cac4d8-dc04-4f3b-a163-8989845d53bd" targetNamespace="http://schemas.microsoft.com/office/2006/metadata/properties" ma:root="true" ma:fieldsID="ce68fada373c61bf873e736721bf7982" ns3:_="">
    <xsd:import namespace="20cac4d8-dc04-4f3b-a163-8989845d53bd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ac4d8-dc04-4f3b-a163-8989845d53b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C071FE-0AB6-4FE6-9746-95D8E51147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98FC10-F06E-41E1-991C-7E1D53313B87}">
  <ds:schemaRefs>
    <ds:schemaRef ds:uri="http://schemas.microsoft.com/office/2006/documentManagement/types"/>
    <ds:schemaRef ds:uri="20cac4d8-dc04-4f3b-a163-8989845d53bd"/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698DA6F-B341-41ED-9F4F-3B475B0621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cac4d8-dc04-4f3b-a163-8989845d53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270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Design</vt:lpstr>
      <vt:lpstr>Prosjekt rullering av strategisk næringsplan for Indre Østfold</vt:lpstr>
      <vt:lpstr>Prosjekt rullering av strategisk næringsplan for Indre Østfold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Prosjekt rullering av strategisk næringsplan for Indre Østfold</dc:title>
  <dc:creator>Rune Melleby</dc:creator>
  <cp:lastModifiedBy>Rune Melleby</cp:lastModifiedBy>
  <cp:revision>5</cp:revision>
  <dcterms:created xsi:type="dcterms:W3CDTF">2014-10-01T11:33:55Z</dcterms:created>
  <dcterms:modified xsi:type="dcterms:W3CDTF">2014-10-16T11:02:42Z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0x010100D36115978B9E684782AB0757C8916CF3</vt:lpwstr>
  </property>
</Properties>
</file>