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sldIdLst>
    <p:sldId id="259" r:id="rId5"/>
    <p:sldId id="268" r:id="rId6"/>
    <p:sldId id="267" r:id="rId7"/>
    <p:sldId id="265" r:id="rId8"/>
    <p:sldId id="266" r:id="rId9"/>
    <p:sldId id="258" r:id="rId10"/>
    <p:sldId id="261" r:id="rId11"/>
    <p:sldId id="262" r:id="rId12"/>
    <p:sldId id="264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711" autoAdjust="0"/>
  </p:normalViewPr>
  <p:slideViewPr>
    <p:cSldViewPr>
      <p:cViewPr>
        <p:scale>
          <a:sx n="60" d="100"/>
          <a:sy n="60" d="100"/>
        </p:scale>
        <p:origin x="-811" y="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DAD-88DE-4733-AC9D-C1A65057C1B5}" type="datetimeFigureOut">
              <a:rPr lang="nb-NO" smtClean="0"/>
              <a:t>16.10.2014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6F53-B842-4432-89DF-944066C2DAC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416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DAD-88DE-4733-AC9D-C1A65057C1B5}" type="datetimeFigureOut">
              <a:rPr lang="nb-NO" smtClean="0"/>
              <a:t>16.10.2014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6F53-B842-4432-89DF-944066C2DAC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745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DAD-88DE-4733-AC9D-C1A65057C1B5}" type="datetimeFigureOut">
              <a:rPr lang="nb-NO" smtClean="0"/>
              <a:t>16.10.2014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6F53-B842-4432-89DF-944066C2DAC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420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62080" y="3311110"/>
            <a:ext cx="6649200" cy="1729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36863" y="1759753"/>
            <a:ext cx="6711032" cy="1470025"/>
          </a:xfrm>
        </p:spPr>
        <p:txBody>
          <a:bodyPr anchor="t">
            <a:noAutofit/>
          </a:bodyPr>
          <a:lstStyle>
            <a:lvl1pPr>
              <a:defRPr lang="nb-NO" sz="44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633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40808" y="442368"/>
            <a:ext cx="6735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51152" y="1830536"/>
            <a:ext cx="6722258" cy="431625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6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209382"/>
            <a:ext cx="8316000" cy="379858"/>
          </a:xfrm>
        </p:spPr>
        <p:txBody>
          <a:bodyPr anchor="t" anchorCtr="0">
            <a:normAutofit/>
          </a:bodyPr>
          <a:lstStyle>
            <a:lvl1pPr algn="l">
              <a:defRPr sz="18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5661248"/>
            <a:ext cx="83160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536680" y="1931120"/>
            <a:ext cx="3139776" cy="42484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2066008" y="1844824"/>
            <a:ext cx="3240360" cy="4323438"/>
          </a:xfrm>
        </p:spPr>
        <p:txBody>
          <a:bodyPr>
            <a:normAutofit/>
          </a:bodyPr>
          <a:lstStyle>
            <a:lvl1pPr marL="252000" indent="-252000"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45206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899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19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2066008" y="1249710"/>
            <a:ext cx="6733014" cy="49185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2069384" y="470944"/>
            <a:ext cx="6735600" cy="45206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152304" y="1931120"/>
            <a:ext cx="6552728" cy="42484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81832" y="1844824"/>
            <a:ext cx="1476000" cy="43234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1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45206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116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071304" y="1840509"/>
            <a:ext cx="3240000" cy="432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44800" y="1840509"/>
            <a:ext cx="3240000" cy="432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3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1488" y="1906601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488" y="2503499"/>
            <a:ext cx="4040188" cy="36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30753" y="1906601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30753" y="2503499"/>
            <a:ext cx="4041775" cy="36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7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DAD-88DE-4733-AC9D-C1A65057C1B5}" type="datetimeFigureOut">
              <a:rPr lang="nb-NO" smtClean="0"/>
              <a:t>16.10.2014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6F53-B842-4432-89DF-944066C2DAC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7665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5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19168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2051720" y="2060848"/>
            <a:ext cx="6733014" cy="414075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43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19168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2066008" y="2636912"/>
            <a:ext cx="6733014" cy="35646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2069384" y="2012256"/>
            <a:ext cx="6735600" cy="45206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800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91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62080" y="3311110"/>
            <a:ext cx="6649200" cy="1729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36863" y="1759753"/>
            <a:ext cx="6711032" cy="1470025"/>
          </a:xfrm>
        </p:spPr>
        <p:txBody>
          <a:bodyPr anchor="t">
            <a:noAutofit/>
          </a:bodyPr>
          <a:lstStyle>
            <a:lvl1pPr>
              <a:defRPr lang="nb-NO" sz="44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431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40808" y="442368"/>
            <a:ext cx="6735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51152" y="1830536"/>
            <a:ext cx="6722258" cy="431625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6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209382"/>
            <a:ext cx="8316000" cy="379858"/>
          </a:xfrm>
        </p:spPr>
        <p:txBody>
          <a:bodyPr anchor="t" anchorCtr="0">
            <a:normAutofit/>
          </a:bodyPr>
          <a:lstStyle>
            <a:lvl1pPr algn="l">
              <a:defRPr sz="18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5661248"/>
            <a:ext cx="83160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9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536680" y="1931120"/>
            <a:ext cx="3139776" cy="42484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2066008" y="1844824"/>
            <a:ext cx="3240360" cy="4323438"/>
          </a:xfrm>
        </p:spPr>
        <p:txBody>
          <a:bodyPr>
            <a:normAutofit/>
          </a:bodyPr>
          <a:lstStyle>
            <a:lvl1pPr marL="252000" indent="-252000"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45206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218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19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2066008" y="1249710"/>
            <a:ext cx="6733014" cy="49185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2069384" y="470944"/>
            <a:ext cx="6735600" cy="45206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78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152304" y="1931120"/>
            <a:ext cx="6552728" cy="42484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81832" y="1844824"/>
            <a:ext cx="1476000" cy="43234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1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45206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260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DAD-88DE-4733-AC9D-C1A65057C1B5}" type="datetimeFigureOut">
              <a:rPr lang="nb-NO" smtClean="0"/>
              <a:t>16.10.2014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6F53-B842-4432-89DF-944066C2DAC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2545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071304" y="1840509"/>
            <a:ext cx="3240000" cy="432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44800" y="1840509"/>
            <a:ext cx="3240000" cy="432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1488" y="1906601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488" y="2503499"/>
            <a:ext cx="4040188" cy="36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30753" y="1906601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30753" y="2503499"/>
            <a:ext cx="4041775" cy="36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4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4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19168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2051720" y="2060848"/>
            <a:ext cx="6733014" cy="414075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40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19168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2066008" y="2636912"/>
            <a:ext cx="6733014" cy="35646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2069384" y="2012256"/>
            <a:ext cx="6735600" cy="45206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445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56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62080" y="3311110"/>
            <a:ext cx="6649200" cy="1729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36863" y="1759753"/>
            <a:ext cx="6711032" cy="1470025"/>
          </a:xfrm>
        </p:spPr>
        <p:txBody>
          <a:bodyPr anchor="t">
            <a:noAutofit/>
          </a:bodyPr>
          <a:lstStyle>
            <a:lvl1pPr>
              <a:defRPr lang="nb-NO" sz="44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114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40808" y="442368"/>
            <a:ext cx="6735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51152" y="1830536"/>
            <a:ext cx="6722258" cy="431625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3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209382"/>
            <a:ext cx="8316000" cy="379858"/>
          </a:xfrm>
        </p:spPr>
        <p:txBody>
          <a:bodyPr anchor="t" anchorCtr="0">
            <a:normAutofit/>
          </a:bodyPr>
          <a:lstStyle>
            <a:lvl1pPr algn="l">
              <a:defRPr sz="18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5661248"/>
            <a:ext cx="83160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92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536680" y="1931120"/>
            <a:ext cx="3139776" cy="42484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2066008" y="1844824"/>
            <a:ext cx="3240360" cy="4323438"/>
          </a:xfrm>
        </p:spPr>
        <p:txBody>
          <a:bodyPr>
            <a:normAutofit/>
          </a:bodyPr>
          <a:lstStyle>
            <a:lvl1pPr marL="252000" indent="-252000"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45206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904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DAD-88DE-4733-AC9D-C1A65057C1B5}" type="datetimeFigureOut">
              <a:rPr lang="nb-NO" smtClean="0"/>
              <a:t>16.10.2014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6F53-B842-4432-89DF-944066C2DAC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1431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19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2066008" y="1249710"/>
            <a:ext cx="6733014" cy="49185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2069384" y="470944"/>
            <a:ext cx="6735600" cy="45206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126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152304" y="1931120"/>
            <a:ext cx="6552728" cy="42484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81832" y="1844824"/>
            <a:ext cx="1476000" cy="43234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1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45206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934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071304" y="1840509"/>
            <a:ext cx="3240000" cy="432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44800" y="1840509"/>
            <a:ext cx="3240000" cy="432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8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1488" y="1906601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488" y="2503499"/>
            <a:ext cx="4040188" cy="36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30753" y="1906601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30753" y="2503499"/>
            <a:ext cx="4041775" cy="36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7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9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19168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2051720" y="2060848"/>
            <a:ext cx="6733014" cy="414075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95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19168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2066008" y="2636912"/>
            <a:ext cx="6733014" cy="35646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2069384" y="2012256"/>
            <a:ext cx="6735600" cy="45206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974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7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DAD-88DE-4733-AC9D-C1A65057C1B5}" type="datetimeFigureOut">
              <a:rPr lang="nb-NO" smtClean="0"/>
              <a:t>16.10.2014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6F53-B842-4432-89DF-944066C2DAC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180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DAD-88DE-4733-AC9D-C1A65057C1B5}" type="datetimeFigureOut">
              <a:rPr lang="nb-NO" smtClean="0"/>
              <a:t>16.10.2014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6F53-B842-4432-89DF-944066C2DAC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399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DAD-88DE-4733-AC9D-C1A65057C1B5}" type="datetimeFigureOut">
              <a:rPr lang="nb-NO" smtClean="0"/>
              <a:t>16.10.2014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6F53-B842-4432-89DF-944066C2DAC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972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DAD-88DE-4733-AC9D-C1A65057C1B5}" type="datetimeFigureOut">
              <a:rPr lang="nb-NO" smtClean="0"/>
              <a:t>16.10.2014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6F53-B842-4432-89DF-944066C2DAC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747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DAD-88DE-4733-AC9D-C1A65057C1B5}" type="datetimeFigureOut">
              <a:rPr lang="nb-NO" smtClean="0"/>
              <a:t>16.10.2014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6F53-B842-4432-89DF-944066C2DAC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07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36DAD-88DE-4733-AC9D-C1A65057C1B5}" type="datetimeFigureOut">
              <a:rPr lang="nb-NO" smtClean="0"/>
              <a:t>16.10.2014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6F53-B842-4432-89DF-944066C2DAC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88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1143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/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051152" y="1826789"/>
            <a:ext cx="6722258" cy="432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36864" y="6356350"/>
            <a:ext cx="2018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67376" y="6356350"/>
            <a:ext cx="388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992547" y="6356350"/>
            <a:ext cx="798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" name="Bilde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1753065" cy="4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7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nb-NO" sz="3200" b="1" kern="120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1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105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1143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/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051152" y="1826789"/>
            <a:ext cx="6722258" cy="432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36864" y="6356350"/>
            <a:ext cx="2018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67376" y="6356350"/>
            <a:ext cx="388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992547" y="6356350"/>
            <a:ext cx="798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" name="Bilde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1753065" cy="4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nb-NO" sz="3200" b="1" kern="120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1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105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055096" y="442368"/>
            <a:ext cx="6735600" cy="1143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/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051152" y="1826789"/>
            <a:ext cx="6722258" cy="432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36864" y="6356350"/>
            <a:ext cx="2018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DF88-F294-4C0B-B073-17F8C57C23B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67376" y="6356350"/>
            <a:ext cx="388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992547" y="6356350"/>
            <a:ext cx="798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F414-13A8-48BE-9DAC-55F6BCB3EBD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" name="Bilde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1753065" cy="4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6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nb-NO" sz="3200" b="1" kern="120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1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lang="nb-NO" sz="105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nb-NO" sz="3600" dirty="0" smtClean="0"/>
              <a:t>Informasjon fra styringsgruppa samferdsel </a:t>
            </a:r>
            <a:r>
              <a:rPr lang="nb-NO" dirty="0" smtClean="0"/>
              <a:t>Indre Østfold Regionråd – </a:t>
            </a:r>
            <a:r>
              <a:rPr lang="nb-NO" dirty="0" smtClean="0"/>
              <a:t>16.10.2014</a:t>
            </a:r>
            <a:br>
              <a:rPr lang="nb-NO" dirty="0" smtClean="0"/>
            </a:br>
            <a:r>
              <a:rPr lang="nb-NO" sz="1600" dirty="0" smtClean="0"/>
              <a:t>Erik Unaas, leder styringsgruppa</a:t>
            </a:r>
            <a:endParaRPr lang="nb-NO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30114"/>
            <a:ext cx="3744416" cy="4525963"/>
          </a:xfrm>
        </p:spPr>
      </p:pic>
      <p:pic>
        <p:nvPicPr>
          <p:cNvPr id="5" name="Picture 2" descr="C:\Users\eriuna\Pictures\Tog Flirt imagesCAQQB0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88" y="2060848"/>
            <a:ext cx="439248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7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nb-NO" dirty="0"/>
              <a:t>Dette bør vi snakke om </a:t>
            </a:r>
            <a:r>
              <a:rPr lang="nb-NO" dirty="0" smtClean="0"/>
              <a:t>i dag 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Jernbane generelt</a:t>
            </a:r>
          </a:p>
          <a:p>
            <a:r>
              <a:rPr lang="nb-NO" dirty="0" smtClean="0"/>
              <a:t>KVU østre linje</a:t>
            </a:r>
          </a:p>
          <a:p>
            <a:r>
              <a:rPr lang="nb-NO" dirty="0" smtClean="0"/>
              <a:t>E18 Vinterbro – Riksgrensen </a:t>
            </a:r>
            <a:r>
              <a:rPr lang="nb-NO" sz="1800" dirty="0" smtClean="0"/>
              <a:t>(ikke bare Ørje)</a:t>
            </a:r>
          </a:p>
          <a:p>
            <a:r>
              <a:rPr lang="nb-NO" dirty="0" smtClean="0"/>
              <a:t>Kollektivtrafikk – jernbane og buss</a:t>
            </a:r>
          </a:p>
          <a:p>
            <a:r>
              <a:rPr lang="nb-NO" dirty="0" smtClean="0"/>
              <a:t>Veinett – kommende NTP, starte tidlig</a:t>
            </a:r>
          </a:p>
          <a:p>
            <a:r>
              <a:rPr lang="nb-NO" dirty="0" smtClean="0"/>
              <a:t>Veinettet, </a:t>
            </a:r>
            <a:r>
              <a:rPr lang="nb-NO" dirty="0" smtClean="0"/>
              <a:t>Oslofjordforbindelse (BWJ)</a:t>
            </a:r>
            <a:endParaRPr lang="nb-NO" dirty="0" smtClean="0"/>
          </a:p>
          <a:p>
            <a:r>
              <a:rPr lang="nb-NO" dirty="0" smtClean="0"/>
              <a:t>Organisering / ressurser </a:t>
            </a:r>
            <a:r>
              <a:rPr lang="nb-NO" dirty="0" smtClean="0"/>
              <a:t>samferdsel (BWJ)</a:t>
            </a:r>
            <a:endParaRPr lang="nb-NO" dirty="0" smtClean="0"/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86395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5456" y="-6639"/>
            <a:ext cx="4479056" cy="504055"/>
          </a:xfrm>
        </p:spPr>
        <p:txBody>
          <a:bodyPr>
            <a:normAutofit fontScale="90000"/>
          </a:bodyPr>
          <a:lstStyle/>
          <a:p>
            <a:r>
              <a:rPr lang="da-DK" sz="1800" i="1" dirty="0" smtClean="0"/>
              <a:t>KVU for Østre Linjes forbindelse mot Oslo</a:t>
            </a:r>
            <a:endParaRPr lang="da-DK" sz="1800" i="1" dirty="0"/>
          </a:p>
        </p:txBody>
      </p:sp>
      <p:sp>
        <p:nvSpPr>
          <p:cNvPr id="1026" name="AutoShape 2" descr="data:image/jpeg;base64,/9j/4AAQSkZJRgABAQAAAQABAAD/2wCEAAkGBxQQDxQUEBQREBAVFhsVFBUXFhcXFRgZGBoXFhgVGBwYHCggGxwxGxUVITYhJSorLi4uGB8zOjMsNygtLywBCgoKDg0OGxAQGiskICUrNywrNS4sLDY3NTc0LC8sLzcsLCwsNywrNSssLCwsLCwsNCwsNjEvLTQsLCwsNywsLP/AABEIAG8AwwMBIgACEQEDEQH/xAAcAAEAAQUBAQAAAAAAAAAAAAAABwECBQYIBAP/xAA+EAABAwIDAwkHAgYBBQEAAAABAAIDBBEFEjEGIXEHExciQVFTotIUMjNhgZGhI7EVQlJicpLBJDRDgvAW/8QAGgEBAAIDAQAAAAAAAAAAAAAAAAMEAQIFBv/EACURAAICAgEEAQUBAAAAAAAAAAABAhIDETEEEyFBYQVRcYGRMv/aAAwDAQACEQMRAD8AnFERAEREAREQBERAEVrngAk7gN5J0A71He0/KeyImOia2dw3GVx/TH+IG9/4HFSY8Usj1FGk8kYLciRVQuHeuecT2qrKk/q1Elj/ACsORv2bb8rCvFzc9Y953n8q9H6dL3IqPrV6R1CqrmakrpYTeKWWI/2Pc38A2W24Jyl1UBAny1UfbfqyW+TgLH6haT+nzX+Xs2j1kXytE2IsPs7tHBXx5oHXI95h3PbxH/OizCotOL0y2mmtoIiLBkIiIAiIgCtk908FcrX6HggOaaqia15A0CL0V/xHcUU22VtI6QREUJZCIiAIiIAqFVWv7dYsaTD5pGm0hGRh7nP6oP0uT9FtGLk0kYlKq2yO+UvbB1RI6lgdanYcsjh/5HDVv+I0+ZWhKgFlVehxYljjVHFyTc5bYWewrCohCySrJY2pfzNOf6f6qgjtYHFjbdtyVTY7Z12IVIj3iJtnTOHY2/uj5m1h9T2K7bnEm1FY4RWEEI5iIDQNZuJHE3+wWs5Wn24v8mYx1Gz/AEYivonwSvilGWRhyuH/ACO8W33XnW+11D/FMLZVRi9ZSjmp2jWRrBcHjls4cSFoQKziyXXnleGYyQq/hnqwvEZKaZssDiyRuh7CO1rh2g9yn3ZTH2V9M2VnVd7sjL+68WuOG8EfIhc8LdeSfFTDX80T1J25bf3tBc0/bMPqq/W4FOFlyibpcrjKvpk2IiLinVCIiAIiIArX6Hgrla/Q8EBzjX/EdxRK/wCI7iimK50giIoSwEREAREQBR/yzOPsUQGhnF/9Hn91IC1PlOw4z4bJlF3RESjg33vLdTdO0ssW/uRZ1vG0iCl9KaB0j2sjBfI8hrWjUk7gF81LHJRstzbPa5h13i0LT/Kw6v4ns+XFdvPmWKFv4crFjeSWkemugbgeDuawj2mTql/a6R4sXD5NF7cFDoFlu/KxjPP1oiabx04y8XusXH6DKPutJUfSQahaXL8m/USTlVcLwblyW417NXCNxtHUWYe7OL5D+SPqFdyl7Lexz89E3/ppjoNI36lvA6j6haY1xBBBsQQQe0EbwR9VPmEzx4vhg50AiVmSQDVrxuJHcQd4+ii6hvDkWVcPwyTClkg4PlcEBLK7JuIxGktr7RH+XAH8Er5Y/g76KofDLvLd7XaB7T7rx/8AagrNcmeHGfEojbqw3ld9BZv5P4VnJNdpy9aIIRfcS+Sd0RF547QREQBERAFa/Q8FcrX6HggOca/4juKJX/EdxRTFc6QREUJYCIiAIiIArXNBBB3g7iFciAiiDkzIxPK4XoB+oD3i+6D7+VSFtFijaKjkmIHUb1G6Au0a372WUWh8q2G1VTDE2mYZIWkvka09ckbm2b2gdY7t97blZWR5pxU34K7gsUG4oh2SQucXPOZ7iXOPeSbk/cq1VkaWktcC1w1a4EEcQd6ou8vg5IUg8kGNc3UPpnHqzddn+bRvH1aB/qo+JWa2YwarnmjfSRvJY9rhIQWxgg33uO48BcqHqIxljakyTDJxmmiW+UHZcV9PeMD2mIExH+rvjJ7jb7qvJ7sz7BTfqf8AcS2dJ/bu6sY4fuStoZewvYG2+2l+1XLh96VO3vwdbtxvf2VREURIEREAREQBWv0PBXK1+h4IDnGv+I7iiV/xHcUUxXOkERFCWAiwOG7X0tRWy0cT3GphvzjSxwAtYGxO46hZ5AEREARUutV2p26hw+spqaWOV76kgMczLlGZ4Z1rkHU9iA2tEVEB5K7DIZxaaKOX/JoP7rDybC0Djf2aMcLj9itjRbRnKPDZq4RfKMNR7KUcRvHTQg9+UE/lZhrQBYbh3KqLDk3yzKilwiqKiXWDJVERAEWn7Q7fRUeJ01A+KR8lRzeV4LcreckdEL3N9xaStvQFUVLrz19fFTsL55I4Yxq57gxv3cUB6Va/Q8FbDM17Q5hDmuALSNCDvBCufoeCA5xr/iO4olf8R3FFMVzpBEWsbdY1WUcUbqCkNa9zyHtF+q2253V362/KhLBHGyNU2HajFZXmzI45Xu4Nyk/gLydI1fVQzVcdbh9E2MnmqN5YZZGt3/zG5P7nSyzPJ1sTVzTV9VijPZ31kb4wwWzDnL5nZbnKAMoAJv3/AD1rC9k6vDS+CowWHFW5iY5wbEg95F93yIBG/VAZ7ablSqG4Xh9ZT5Y3TSPZUMyhwJjy5g3New1txX1xvaXGaPDJ6yqMUD5JYTTxgNdzbHZ87HAjWxj1JO4rycoeyFTU4VQR0lAIJGvkfLTxluWMuA7S7ffitv5W8EnrMIENNG6WbPGcgIB6uupAQGkY7tpjdNS02IPNM2llygQht9RcF/bvsdDuuvjyxV7pcQwieBgdI9kckbHaFxka5rDp2kBbFtzsxV1GztHTQwPfUs5rPHdoLcrXA3JNtT3rG7bbH19RLhLqWHr09OzM5xbkjkYQ4Ndvvq0aXQFcZ2vxbBa6n/iUkFRS1B6wY2waAWh+TcCC3O079VnOUHGKqCpcG4rRYfDlaY43NzTO3by4AEht9CtdxbAsVx+uphX0raGlpyc5uDfMWmTL1jmJDAB2DvK+mIbO19Lj1RUtoGYmye/Mue5oZHe1ib6Wta1t40KA9OyvKRVVeC4hI8sFZRsDmStaLODr5SWnde7HfcLEN2rxyowr+IMlgjghuHANbnks6znkEWtc2tu0X32S2Kr4KDGYpqctlqGNEIa5mWRwMl8nW3DrDW24rO4LsvVs2Umo3wubVuEgbFmZc5pMw33y6fNAfLG+VSSPBKSpjbGKyqLmDN7jTGcsklidL2/2CxFLt9VUNdSsmxClxWnqHZJuaAvCSWtuCPm4Ed4adw1V9RyZ1VRs/RxFjYq+lfK4RPLSHNkkLi24JFyAw/Sy9OzmEVL6iBtRs/QwND289OMgygavY3Nrex3EoDIbH7Z1MWJYhSYlKJBTxvljdla05I7uLjlA1YWn6LBYVylV0eE1FfUubI6SYU9GwtAYHWL3vNgC4AGw36tKyHK/sTWT1rKnDYzI6WB0E4DmNsNL9dwvdrrf+izO0XJtz+AwUUJayeANkZfc10ljnDrd+d29AaZJygVlC6nndiVJiTJXNE9MwC8YO82I+VxfsNtxCzG0+2OJfxx9Fh7mvEsbeZDg0NjLmB5lJt2AE7+/t3LxYPgVaDFFNgGHkhzWyTkR2LAQHPsH+9lub9/Z2LYv/wAtVDaoVghtRCPLzmZlhaLLbLmza7tEBpO20klLjmEOxGRplhhgfUSXuDkqJnOdoOwdy3LYfaWsxB9TiE03MYVAXlkLQwucI25iHmxIAbYnvJ7tfhyk7FVFfjtFM2DnqJjYWVDi5gAaJpHSNILg4jI4aDtXwwXY2sw7EamCKF8+C1gLJC2SMGNsgLcwa5wN25iDYbx3kWQGvHlCrKyKeqGJU9AYy4wUWUF0jWgOAJN7k+78yDoF5+ULHqjFMEpatz2MiDzFNCBrM0u/UaewZSN1+1e7D9icQwx0kIwyixaIuLo5n5A4XAFus8EDcDlI1J3ratqdjKis2fZDFTU9LVtfzzqeIhsZdchwabkXIsd517UBs3JtRVcVG322dtRnax0OVuXIzIOod29bW/Q8FqfJrLXmjyYnAynfFljiDbXcxrQMzrPcL3v3cFtj9DwQHONf8R3FEr/iO4opiudIIo0peVcObd1OGnuEhP5yL69KbfA859Ciqya8SRkUc9KbfA859CdKbfA859CVYuiRkUc9KbfA859CdKbfA859CVYuiRkUc9KbfA859CdKbfA859CVYuiRkUc9KbfA859CdKbfA859CVYuiRkUc9KbfA859CdKbfA859CVYuiRkUc9KbfA859CdKbfA859CVYuiRkUc9KbfA859CdKbfA859CVYuiRkUc9KbfA859CdKbfA859CVYuiRkUc9KbfA859CdKbfA859CVYuiRkUc9KbfA859CdKbfA859CVYuiRla/Q8FHfSm3wPOfQnSiw3/AEPOfSlWLojWv+K7ii+FZVB0jiNLqqm0QbR/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xQQDxQUEBQREBAVFhsVFBUXFhcXFRgZGBoXFhgVGBwYHCggGxwxGxUVITYhJSorLi4uGB8zOjMsNygtLywBCgoKDg0OGxAQGiskICUrNywrNS4sLDY3NTc0LC8sLzcsLCwsNywrNSssLCwsLCwsNCwsNjEvLTQsLCwsNywsLP/AABEIAG8AwwMBIgACEQEDEQH/xAAcAAEAAQUBAQAAAAAAAAAAAAAABwECBQYIBAP/xAA+EAABAwIDAwkHAgYBBQEAAAABAAIDBBEFEjEGIXEHExciQVFTotIUMjNhgZGhI7EVQlJicpLBJDRDgvAW/8QAGgEBAAIDAQAAAAAAAAAAAAAAAAMEAQIFBv/EACURAAICAgEEAQUBAAAAAAAAAAABAhIDETEEEyFBYQVRcYGRMv/aAAwDAQACEQMRAD8AnFERAEREAREQBERAEVrngAk7gN5J0A71He0/KeyImOia2dw3GVx/TH+IG9/4HFSY8Usj1FGk8kYLciRVQuHeuecT2qrKk/q1Elj/ACsORv2bb8rCvFzc9Y953n8q9H6dL3IqPrV6R1CqrmakrpYTeKWWI/2Pc38A2W24Jyl1UBAny1UfbfqyW+TgLH6haT+nzX+Xs2j1kXytE2IsPs7tHBXx5oHXI95h3PbxH/OizCotOL0y2mmtoIiLBkIiIAiIgCtk908FcrX6HggOaaqia15A0CL0V/xHcUU22VtI6QREUJZCIiAIiIAqFVWv7dYsaTD5pGm0hGRh7nP6oP0uT9FtGLk0kYlKq2yO+UvbB1RI6lgdanYcsjh/5HDVv+I0+ZWhKgFlVehxYljjVHFyTc5bYWewrCohCySrJY2pfzNOf6f6qgjtYHFjbdtyVTY7Z12IVIj3iJtnTOHY2/uj5m1h9T2K7bnEm1FY4RWEEI5iIDQNZuJHE3+wWs5Wn24v8mYx1Gz/AEYivonwSvilGWRhyuH/ACO8W33XnW+11D/FMLZVRi9ZSjmp2jWRrBcHjls4cSFoQKziyXXnleGYyQq/hnqwvEZKaZssDiyRuh7CO1rh2g9yn3ZTH2V9M2VnVd7sjL+68WuOG8EfIhc8LdeSfFTDX80T1J25bf3tBc0/bMPqq/W4FOFlyibpcrjKvpk2IiLinVCIiAIiIArX6Hgrla/Q8EBzjX/EdxRK/wCI7iimK50giIoSwEREAREQBR/yzOPsUQGhnF/9Hn91IC1PlOw4z4bJlF3RESjg33vLdTdO0ssW/uRZ1vG0iCl9KaB0j2sjBfI8hrWjUk7gF81LHJRstzbPa5h13i0LT/Kw6v4ns+XFdvPmWKFv4crFjeSWkemugbgeDuawj2mTql/a6R4sXD5NF7cFDoFlu/KxjPP1oiabx04y8XusXH6DKPutJUfSQahaXL8m/USTlVcLwblyW417NXCNxtHUWYe7OL5D+SPqFdyl7Lexz89E3/ppjoNI36lvA6j6haY1xBBBsQQQe0EbwR9VPmEzx4vhg50AiVmSQDVrxuJHcQd4+ii6hvDkWVcPwyTClkg4PlcEBLK7JuIxGktr7RH+XAH8Er5Y/g76KofDLvLd7XaB7T7rx/8AagrNcmeHGfEojbqw3ld9BZv5P4VnJNdpy9aIIRfcS+Sd0RF547QREQBERAFa/Q8FcrX6HggOca/4juKJX/EdxRTFc6QREUJYCIiAIiIArXNBBB3g7iFciAiiDkzIxPK4XoB+oD3i+6D7+VSFtFijaKjkmIHUb1G6Au0a372WUWh8q2G1VTDE2mYZIWkvka09ckbm2b2gdY7t97blZWR5pxU34K7gsUG4oh2SQucXPOZ7iXOPeSbk/cq1VkaWktcC1w1a4EEcQd6ou8vg5IUg8kGNc3UPpnHqzddn+bRvH1aB/qo+JWa2YwarnmjfSRvJY9rhIQWxgg33uO48BcqHqIxljakyTDJxmmiW+UHZcV9PeMD2mIExH+rvjJ7jb7qvJ7sz7BTfqf8AcS2dJ/bu6sY4fuStoZewvYG2+2l+1XLh96VO3vwdbtxvf2VREURIEREAREQBWv0PBXK1+h4IDnGv+I7iiV/xHcUUxXOkERFCWAiwOG7X0tRWy0cT3GphvzjSxwAtYGxO46hZ5AEREARUutV2p26hw+spqaWOV76kgMczLlGZ4Z1rkHU9iA2tEVEB5K7DIZxaaKOX/JoP7rDybC0Djf2aMcLj9itjRbRnKPDZq4RfKMNR7KUcRvHTQg9+UE/lZhrQBYbh3KqLDk3yzKilwiqKiXWDJVERAEWn7Q7fRUeJ01A+KR8lRzeV4LcreckdEL3N9xaStvQFUVLrz19fFTsL55I4Yxq57gxv3cUB6Va/Q8FbDM17Q5hDmuALSNCDvBCufoeCA5xr/iO4olf8R3FFMVzpBEWsbdY1WUcUbqCkNa9zyHtF+q2253V362/KhLBHGyNU2HajFZXmzI45Xu4Nyk/gLydI1fVQzVcdbh9E2MnmqN5YZZGt3/zG5P7nSyzPJ1sTVzTV9VijPZ31kb4wwWzDnL5nZbnKAMoAJv3/AD1rC9k6vDS+CowWHFW5iY5wbEg95F93yIBG/VAZ7ablSqG4Xh9ZT5Y3TSPZUMyhwJjy5g3New1txX1xvaXGaPDJ6yqMUD5JYTTxgNdzbHZ87HAjWxj1JO4rycoeyFTU4VQR0lAIJGvkfLTxluWMuA7S7ffitv5W8EnrMIENNG6WbPGcgIB6uupAQGkY7tpjdNS02IPNM2llygQht9RcF/bvsdDuuvjyxV7pcQwieBgdI9kckbHaFxka5rDp2kBbFtzsxV1GztHTQwPfUs5rPHdoLcrXA3JNtT3rG7bbH19RLhLqWHr09OzM5xbkjkYQ4Ndvvq0aXQFcZ2vxbBa6n/iUkFRS1B6wY2waAWh+TcCC3O079VnOUHGKqCpcG4rRYfDlaY43NzTO3by4AEht9CtdxbAsVx+uphX0raGlpyc5uDfMWmTL1jmJDAB2DvK+mIbO19Lj1RUtoGYmye/Mue5oZHe1ib6Wta1t40KA9OyvKRVVeC4hI8sFZRsDmStaLODr5SWnde7HfcLEN2rxyowr+IMlgjghuHANbnks6znkEWtc2tu0X32S2Kr4KDGYpqctlqGNEIa5mWRwMl8nW3DrDW24rO4LsvVs2Umo3wubVuEgbFmZc5pMw33y6fNAfLG+VSSPBKSpjbGKyqLmDN7jTGcsklidL2/2CxFLt9VUNdSsmxClxWnqHZJuaAvCSWtuCPm4Ed4adw1V9RyZ1VRs/RxFjYq+lfK4RPLSHNkkLi24JFyAw/Sy9OzmEVL6iBtRs/QwND289OMgygavY3Nrex3EoDIbH7Z1MWJYhSYlKJBTxvljdla05I7uLjlA1YWn6LBYVylV0eE1FfUubI6SYU9GwtAYHWL3vNgC4AGw36tKyHK/sTWT1rKnDYzI6WB0E4DmNsNL9dwvdrrf+izO0XJtz+AwUUJayeANkZfc10ljnDrd+d29AaZJygVlC6nndiVJiTJXNE9MwC8YO82I+VxfsNtxCzG0+2OJfxx9Fh7mvEsbeZDg0NjLmB5lJt2AE7+/t3LxYPgVaDFFNgGHkhzWyTkR2LAQHPsH+9lub9/Z2LYv/wAtVDaoVghtRCPLzmZlhaLLbLmza7tEBpO20klLjmEOxGRplhhgfUSXuDkqJnOdoOwdy3LYfaWsxB9TiE03MYVAXlkLQwucI25iHmxIAbYnvJ7tfhyk7FVFfjtFM2DnqJjYWVDi5gAaJpHSNILg4jI4aDtXwwXY2sw7EamCKF8+C1gLJC2SMGNsgLcwa5wN25iDYbx3kWQGvHlCrKyKeqGJU9AYy4wUWUF0jWgOAJN7k+78yDoF5+ULHqjFMEpatz2MiDzFNCBrM0u/UaewZSN1+1e7D9icQwx0kIwyixaIuLo5n5A4XAFus8EDcDlI1J3ratqdjKis2fZDFTU9LVtfzzqeIhsZdchwabkXIsd517UBs3JtRVcVG322dtRnax0OVuXIzIOod29bW/Q8FqfJrLXmjyYnAynfFljiDbXcxrQMzrPcL3v3cFtj9DwQHONf8R3FEr/iO4opiudIIo0peVcObd1OGnuEhP5yL69KbfA859Ciqya8SRkUc9KbfA859CdKbfA859CVYuiRkUc9KbfA859CdKbfA859CVYuiRkUc9KbfA859CdKbfA859CVYuiRkUc9KbfA859CdKbfA859CVYuiRkUc9KbfA859CdKbfA859CVYuiRkUc9KbfA859CdKbfA859CVYuiRkUc9KbfA859CdKbfA859CVYuiRkUc9KbfA859CdKbfA859CVYuiRkUc9KbfA859CdKbfA859CVYuiRkUc9KbfA859CdKbfA859CVYuiRla/Q8FHfSm3wPOfQnSiw3/AEPOfSlWLojWv+K7ii+FZVB0jiNLqqm0QbR/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QQDxQUEBQREBAVFhsVFBUXFhcXFRgZGBoXFhgVGBwYHCggGxwxGxUVITYhJSorLi4uGB8zOjMsNygtLywBCgoKDg0OGxAQGiskICUrNywrNS4sLDY3NTc0LC8sLzcsLCwsNywrNSssLCwsLCwsNCwsNjEvLTQsLCwsNywsLP/AABEIAG8AwwMBIgACEQEDEQH/xAAcAAEAAQUBAQAAAAAAAAAAAAAABwECBQYIBAP/xAA+EAABAwIDAwkHAgYBBQEAAAABAAIDBBEFEjEGIXEHExciQVFTotIUMjNhgZGhI7EVQlJicpLBJDRDgvAW/8QAGgEBAAIDAQAAAAAAAAAAAAAAAAMEAQIFBv/EACURAAICAgEEAQUBAAAAAAAAAAABAhIDETEEEyFBYQVRcYGRMv/aAAwDAQACEQMRAD8AnFERAEREAREQBERAEVrngAk7gN5J0A71He0/KeyImOia2dw3GVx/TH+IG9/4HFSY8Usj1FGk8kYLciRVQuHeuecT2qrKk/q1Elj/ACsORv2bb8rCvFzc9Y953n8q9H6dL3IqPrV6R1CqrmakrpYTeKWWI/2Pc38A2W24Jyl1UBAny1UfbfqyW+TgLH6haT+nzX+Xs2j1kXytE2IsPs7tHBXx5oHXI95h3PbxH/OizCotOL0y2mmtoIiLBkIiIAiIgCtk908FcrX6HggOaaqia15A0CL0V/xHcUU22VtI6QREUJZCIiAIiIAqFVWv7dYsaTD5pGm0hGRh7nP6oP0uT9FtGLk0kYlKq2yO+UvbB1RI6lgdanYcsjh/5HDVv+I0+ZWhKgFlVehxYljjVHFyTc5bYWewrCohCySrJY2pfzNOf6f6qgjtYHFjbdtyVTY7Z12IVIj3iJtnTOHY2/uj5m1h9T2K7bnEm1FY4RWEEI5iIDQNZuJHE3+wWs5Wn24v8mYx1Gz/AEYivonwSvilGWRhyuH/ACO8W33XnW+11D/FMLZVRi9ZSjmp2jWRrBcHjls4cSFoQKziyXXnleGYyQq/hnqwvEZKaZssDiyRuh7CO1rh2g9yn3ZTH2V9M2VnVd7sjL+68WuOG8EfIhc8LdeSfFTDX80T1J25bf3tBc0/bMPqq/W4FOFlyibpcrjKvpk2IiLinVCIiAIiIArX6Hgrla/Q8EBzjX/EdxRK/wCI7iimK50giIoSwEREAREQBR/yzOPsUQGhnF/9Hn91IC1PlOw4z4bJlF3RESjg33vLdTdO0ssW/uRZ1vG0iCl9KaB0j2sjBfI8hrWjUk7gF81LHJRstzbPa5h13i0LT/Kw6v4ns+XFdvPmWKFv4crFjeSWkemugbgeDuawj2mTql/a6R4sXD5NF7cFDoFlu/KxjPP1oiabx04y8XusXH6DKPutJUfSQahaXL8m/USTlVcLwblyW417NXCNxtHUWYe7OL5D+SPqFdyl7Lexz89E3/ppjoNI36lvA6j6haY1xBBBsQQQe0EbwR9VPmEzx4vhg50AiVmSQDVrxuJHcQd4+ii6hvDkWVcPwyTClkg4PlcEBLK7JuIxGktr7RH+XAH8Er5Y/g76KofDLvLd7XaB7T7rx/8AagrNcmeHGfEojbqw3ld9BZv5P4VnJNdpy9aIIRfcS+Sd0RF547QREQBERAFa/Q8FcrX6HggOca/4juKJX/EdxRTFc6QREUJYCIiAIiIArXNBBB3g7iFciAiiDkzIxPK4XoB+oD3i+6D7+VSFtFijaKjkmIHUb1G6Au0a372WUWh8q2G1VTDE2mYZIWkvka09ckbm2b2gdY7t97blZWR5pxU34K7gsUG4oh2SQucXPOZ7iXOPeSbk/cq1VkaWktcC1w1a4EEcQd6ou8vg5IUg8kGNc3UPpnHqzddn+bRvH1aB/qo+JWa2YwarnmjfSRvJY9rhIQWxgg33uO48BcqHqIxljakyTDJxmmiW+UHZcV9PeMD2mIExH+rvjJ7jb7qvJ7sz7BTfqf8AcS2dJ/bu6sY4fuStoZewvYG2+2l+1XLh96VO3vwdbtxvf2VREURIEREAREQBWv0PBXK1+h4IDnGv+I7iiV/xHcUUxXOkERFCWAiwOG7X0tRWy0cT3GphvzjSxwAtYGxO46hZ5AEREARUutV2p26hw+spqaWOV76kgMczLlGZ4Z1rkHU9iA2tEVEB5K7DIZxaaKOX/JoP7rDybC0Djf2aMcLj9itjRbRnKPDZq4RfKMNR7KUcRvHTQg9+UE/lZhrQBYbh3KqLDk3yzKilwiqKiXWDJVERAEWn7Q7fRUeJ01A+KR8lRzeV4LcreckdEL3N9xaStvQFUVLrz19fFTsL55I4Yxq57gxv3cUB6Va/Q8FbDM17Q5hDmuALSNCDvBCufoeCA5xr/iO4olf8R3FFMVzpBEWsbdY1WUcUbqCkNa9zyHtF+q2253V362/KhLBHGyNU2HajFZXmzI45Xu4Nyk/gLydI1fVQzVcdbh9E2MnmqN5YZZGt3/zG5P7nSyzPJ1sTVzTV9VijPZ31kb4wwWzDnL5nZbnKAMoAJv3/AD1rC9k6vDS+CowWHFW5iY5wbEg95F93yIBG/VAZ7ablSqG4Xh9ZT5Y3TSPZUMyhwJjy5g3New1txX1xvaXGaPDJ6yqMUD5JYTTxgNdzbHZ87HAjWxj1JO4rycoeyFTU4VQR0lAIJGvkfLTxluWMuA7S7ffitv5W8EnrMIENNG6WbPGcgIB6uupAQGkY7tpjdNS02IPNM2llygQht9RcF/bvsdDuuvjyxV7pcQwieBgdI9kckbHaFxka5rDp2kBbFtzsxV1GztHTQwPfUs5rPHdoLcrXA3JNtT3rG7bbH19RLhLqWHr09OzM5xbkjkYQ4Ndvvq0aXQFcZ2vxbBa6n/iUkFRS1B6wY2waAWh+TcCC3O079VnOUHGKqCpcG4rRYfDlaY43NzTO3by4AEht9CtdxbAsVx+uphX0raGlpyc5uDfMWmTL1jmJDAB2DvK+mIbO19Lj1RUtoGYmye/Mue5oZHe1ib6Wta1t40KA9OyvKRVVeC4hI8sFZRsDmStaLODr5SWnde7HfcLEN2rxyowr+IMlgjghuHANbnks6znkEWtc2tu0X32S2Kr4KDGYpqctlqGNEIa5mWRwMl8nW3DrDW24rO4LsvVs2Umo3wubVuEgbFmZc5pMw33y6fNAfLG+VSSPBKSpjbGKyqLmDN7jTGcsklidL2/2CxFLt9VUNdSsmxClxWnqHZJuaAvCSWtuCPm4Ed4adw1V9RyZ1VRs/RxFjYq+lfK4RPLSHNkkLi24JFyAw/Sy9OzmEVL6iBtRs/QwND289OMgygavY3Nrex3EoDIbH7Z1MWJYhSYlKJBTxvljdla05I7uLjlA1YWn6LBYVylV0eE1FfUubI6SYU9GwtAYHWL3vNgC4AGw36tKyHK/sTWT1rKnDYzI6WB0E4DmNsNL9dwvdrrf+izO0XJtz+AwUUJayeANkZfc10ljnDrd+d29AaZJygVlC6nndiVJiTJXNE9MwC8YO82I+VxfsNtxCzG0+2OJfxx9Fh7mvEsbeZDg0NjLmB5lJt2AE7+/t3LxYPgVaDFFNgGHkhzWyTkR2LAQHPsH+9lub9/Z2LYv/wAtVDaoVghtRCPLzmZlhaLLbLmza7tEBpO20klLjmEOxGRplhhgfUSXuDkqJnOdoOwdy3LYfaWsxB9TiE03MYVAXlkLQwucI25iHmxIAbYnvJ7tfhyk7FVFfjtFM2DnqJjYWVDi5gAaJpHSNILg4jI4aDtXwwXY2sw7EamCKF8+C1gLJC2SMGNsgLcwa5wN25iDYbx3kWQGvHlCrKyKeqGJU9AYy4wUWUF0jWgOAJN7k+78yDoF5+ULHqjFMEpatz2MiDzFNCBrM0u/UaewZSN1+1e7D9icQwx0kIwyixaIuLo5n5A4XAFus8EDcDlI1J3ratqdjKis2fZDFTU9LVtfzzqeIhsZdchwabkXIsd517UBs3JtRVcVG322dtRnax0OVuXIzIOod29bW/Q8FqfJrLXmjyYnAynfFljiDbXcxrQMzrPcL3v3cFtj9DwQHONf8R3FEr/iO4opiudIIo0peVcObd1OGnuEhP5yL69KbfA859Ciqya8SRkUc9KbfA859CdKbfA859CVYuiRkUc9KbfA859CdKbfA859CVYuiRkUc9KbfA859CdKbfA859CVYuiRkUc9KbfA859CdKbfA859CVYuiRkUc9KbfA859CdKbfA859CVYuiRkUc9KbfA859CdKbfA859CVYuiRkUc9KbfA859CdKbfA859CVYuiRkUc9KbfA859CdKbfA859CVYuiRkUc9KbfA859CdKbfA859CVYuiRkUc9KbfA859CdKbfA859CVYuiRla/Q8FHfSm3wPOfQnSiw3/AEPOfSlWLojWv+K7ii+FZVB0jiNLqqm0QbR/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539552" y="980728"/>
            <a:ext cx="74951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smtClean="0">
                <a:solidFill>
                  <a:prstClr val="black"/>
                </a:solidFill>
              </a:rPr>
              <a:t>Silingsresultater </a:t>
            </a:r>
            <a:r>
              <a:rPr lang="da-DK" sz="3200" dirty="0" smtClean="0">
                <a:solidFill>
                  <a:prstClr val="black"/>
                </a:solidFill>
              </a:rPr>
              <a:t>KVU påkobling østre linje – </a:t>
            </a:r>
          </a:p>
          <a:p>
            <a:r>
              <a:rPr lang="da-DK" sz="3200" i="1" dirty="0" smtClean="0">
                <a:solidFill>
                  <a:prstClr val="black"/>
                </a:solidFill>
              </a:rPr>
              <a:t>Disse blir ikke videreført ...</a:t>
            </a:r>
            <a:endParaRPr lang="da-DK" sz="3200" i="1" dirty="0">
              <a:solidFill>
                <a:prstClr val="black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07268" y="2276872"/>
            <a:ext cx="82700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prstClr val="black"/>
                </a:solidFill>
              </a:rPr>
              <a:t>Konsept 2</a:t>
            </a:r>
            <a:r>
              <a:rPr lang="nb-NO" sz="1600" dirty="0" smtClean="0">
                <a:solidFill>
                  <a:prstClr val="black"/>
                </a:solidFill>
              </a:rPr>
              <a:t>: Planskilt </a:t>
            </a:r>
            <a:r>
              <a:rPr lang="nb-NO" sz="1600" dirty="0">
                <a:solidFill>
                  <a:prstClr val="black"/>
                </a:solidFill>
              </a:rPr>
              <a:t>påkobling nord for Ski </a:t>
            </a:r>
            <a:r>
              <a:rPr lang="nb-NO" sz="1600" dirty="0" smtClean="0">
                <a:solidFill>
                  <a:prstClr val="black"/>
                </a:solidFill>
              </a:rPr>
              <a:t>stasjon – </a:t>
            </a:r>
          </a:p>
          <a:p>
            <a:r>
              <a:rPr lang="nb-NO" sz="1600" dirty="0" smtClean="0">
                <a:solidFill>
                  <a:prstClr val="black"/>
                </a:solidFill>
              </a:rPr>
              <a:t>I konflikt med må-krav om å påvirke fremdrift Follobanen</a:t>
            </a:r>
          </a:p>
          <a:p>
            <a:endParaRPr lang="nb-NO" sz="1600" dirty="0">
              <a:solidFill>
                <a:prstClr val="black"/>
              </a:solidFill>
            </a:endParaRPr>
          </a:p>
          <a:p>
            <a:r>
              <a:rPr lang="nb-NO" sz="1600" b="1" dirty="0">
                <a:solidFill>
                  <a:prstClr val="black"/>
                </a:solidFill>
              </a:rPr>
              <a:t>Konsept 4</a:t>
            </a:r>
            <a:r>
              <a:rPr lang="nb-NO" sz="1600" b="1" dirty="0" smtClean="0">
                <a:solidFill>
                  <a:prstClr val="black"/>
                </a:solidFill>
              </a:rPr>
              <a:t>: </a:t>
            </a:r>
            <a:r>
              <a:rPr lang="nb-NO" sz="1600" dirty="0" smtClean="0">
                <a:solidFill>
                  <a:prstClr val="black"/>
                </a:solidFill>
              </a:rPr>
              <a:t>Ny trasé langs ny E-18 – Liten gevinst i samordning med ny E 18</a:t>
            </a:r>
          </a:p>
          <a:p>
            <a:endParaRPr lang="nb-NO" sz="1600" dirty="0" smtClean="0">
              <a:solidFill>
                <a:prstClr val="black"/>
              </a:solidFill>
            </a:endParaRPr>
          </a:p>
          <a:p>
            <a:r>
              <a:rPr lang="nb-NO" sz="1600" b="1" dirty="0" smtClean="0">
                <a:solidFill>
                  <a:prstClr val="black"/>
                </a:solidFill>
              </a:rPr>
              <a:t>Konsept 6:</a:t>
            </a:r>
            <a:r>
              <a:rPr lang="nb-NO" sz="1600" dirty="0" smtClean="0">
                <a:solidFill>
                  <a:prstClr val="black"/>
                </a:solidFill>
              </a:rPr>
              <a:t> </a:t>
            </a:r>
            <a:r>
              <a:rPr lang="nb-NO" sz="1600" dirty="0">
                <a:solidFill>
                  <a:prstClr val="black"/>
                </a:solidFill>
              </a:rPr>
              <a:t>Direktebuss mellom Indre Østfold og Oslo sentrum – </a:t>
            </a:r>
          </a:p>
          <a:p>
            <a:r>
              <a:rPr lang="nb-NO" sz="1600" dirty="0">
                <a:solidFill>
                  <a:prstClr val="black"/>
                </a:solidFill>
              </a:rPr>
              <a:t>Ikke ønsket reisetidsgevinst – begrenset </a:t>
            </a:r>
            <a:r>
              <a:rPr lang="nb-NO" sz="1600" dirty="0" smtClean="0">
                <a:solidFill>
                  <a:prstClr val="black"/>
                </a:solidFill>
              </a:rPr>
              <a:t>mottakskapasitet </a:t>
            </a:r>
            <a:r>
              <a:rPr lang="nb-NO" sz="1600" dirty="0">
                <a:solidFill>
                  <a:prstClr val="black"/>
                </a:solidFill>
              </a:rPr>
              <a:t>i Oslo sentrum</a:t>
            </a:r>
          </a:p>
          <a:p>
            <a:endParaRPr lang="nb-NO" sz="1600" dirty="0">
              <a:solidFill>
                <a:prstClr val="black"/>
              </a:solidFill>
            </a:endParaRPr>
          </a:p>
          <a:p>
            <a:r>
              <a:rPr lang="nb-NO" sz="1600" b="1" dirty="0" smtClean="0">
                <a:solidFill>
                  <a:prstClr val="black"/>
                </a:solidFill>
              </a:rPr>
              <a:t>Konsept 7: </a:t>
            </a:r>
            <a:r>
              <a:rPr lang="nb-NO" sz="1600" dirty="0">
                <a:solidFill>
                  <a:prstClr val="black"/>
                </a:solidFill>
              </a:rPr>
              <a:t>Lokalbane på Østre Linje (mating til Ski </a:t>
            </a:r>
            <a:r>
              <a:rPr lang="nb-NO" sz="1600" dirty="0" smtClean="0">
                <a:solidFill>
                  <a:prstClr val="black"/>
                </a:solidFill>
              </a:rPr>
              <a:t>stasjon), </a:t>
            </a:r>
          </a:p>
          <a:p>
            <a:r>
              <a:rPr lang="nb-NO" sz="1600" dirty="0" smtClean="0">
                <a:solidFill>
                  <a:prstClr val="black"/>
                </a:solidFill>
              </a:rPr>
              <a:t>Plasskrevende </a:t>
            </a:r>
            <a:r>
              <a:rPr lang="nb-NO" sz="1600" dirty="0">
                <a:solidFill>
                  <a:prstClr val="black"/>
                </a:solidFill>
              </a:rPr>
              <a:t>(krever 2 vendespor) på Ski og vil hindre </a:t>
            </a:r>
            <a:r>
              <a:rPr lang="nb-NO" sz="1600" dirty="0" smtClean="0">
                <a:solidFill>
                  <a:prstClr val="black"/>
                </a:solidFill>
              </a:rPr>
              <a:t>byutvikling. Ikke </a:t>
            </a:r>
            <a:r>
              <a:rPr lang="nb-NO" sz="1600" dirty="0">
                <a:solidFill>
                  <a:prstClr val="black"/>
                </a:solidFill>
              </a:rPr>
              <a:t>tidsgevinst siden 15 minutts </a:t>
            </a:r>
            <a:r>
              <a:rPr lang="nb-NO" sz="1600" dirty="0" smtClean="0">
                <a:solidFill>
                  <a:prstClr val="black"/>
                </a:solidFill>
              </a:rPr>
              <a:t>frekvens </a:t>
            </a:r>
            <a:r>
              <a:rPr lang="nb-NO" sz="1600" dirty="0">
                <a:solidFill>
                  <a:prstClr val="black"/>
                </a:solidFill>
              </a:rPr>
              <a:t>synes </a:t>
            </a:r>
            <a:r>
              <a:rPr lang="nb-NO" sz="1600" dirty="0" smtClean="0">
                <a:solidFill>
                  <a:prstClr val="black"/>
                </a:solidFill>
              </a:rPr>
              <a:t>vanskelig/urealistisk: Kapasitet – Holdeplass i kurve</a:t>
            </a:r>
            <a:endParaRPr lang="nb-NO" sz="1600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  <a:p>
            <a:r>
              <a:rPr lang="nb-NO" sz="1600" b="1" dirty="0" smtClean="0">
                <a:solidFill>
                  <a:srgbClr val="787878">
                    <a:lumMod val="75000"/>
                  </a:srgbClr>
                </a:solidFill>
              </a:rPr>
              <a:t>Konsept </a:t>
            </a:r>
            <a:r>
              <a:rPr lang="nb-NO" sz="1600" b="1" dirty="0">
                <a:solidFill>
                  <a:srgbClr val="787878">
                    <a:lumMod val="75000"/>
                  </a:srgbClr>
                </a:solidFill>
              </a:rPr>
              <a:t>8:  </a:t>
            </a:r>
            <a:r>
              <a:rPr lang="nb-NO" sz="1600" dirty="0">
                <a:solidFill>
                  <a:prstClr val="black"/>
                </a:solidFill>
              </a:rPr>
              <a:t>Direkteført godsspor fra Østre linje mot Alnabru – </a:t>
            </a:r>
          </a:p>
          <a:p>
            <a:r>
              <a:rPr lang="nb-NO" sz="1600" dirty="0">
                <a:solidFill>
                  <a:prstClr val="black"/>
                </a:solidFill>
              </a:rPr>
              <a:t>kapasitetsgevinsten ved å fjerne godstogene fra Ski stasjon vil være marginal</a:t>
            </a:r>
          </a:p>
          <a:p>
            <a:r>
              <a:rPr lang="nb-NO" dirty="0">
                <a:solidFill>
                  <a:prstClr val="black"/>
                </a:solidFill>
              </a:rPr>
              <a:t> </a:t>
            </a:r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4464496" cy="404664"/>
          </a:xfrm>
        </p:spPr>
        <p:txBody>
          <a:bodyPr>
            <a:normAutofit fontScale="90000"/>
          </a:bodyPr>
          <a:lstStyle/>
          <a:p>
            <a:r>
              <a:rPr lang="da-DK" sz="1800" i="1" dirty="0" smtClean="0"/>
              <a:t>KVU for Østre Linjes forbindelse mot Oslo</a:t>
            </a:r>
            <a:endParaRPr lang="da-DK" sz="1800" i="1" dirty="0"/>
          </a:p>
        </p:txBody>
      </p:sp>
      <p:sp>
        <p:nvSpPr>
          <p:cNvPr id="1026" name="AutoShape 2" descr="data:image/jpeg;base64,/9j/4AAQSkZJRgABAQAAAQABAAD/2wCEAAkGBxQQDxQUEBQREBAVFhsVFBUXFhcXFRgZGBoXFhgVGBwYHCggGxwxGxUVITYhJSorLi4uGB8zOjMsNygtLywBCgoKDg0OGxAQGiskICUrNywrNS4sLDY3NTc0LC8sLzcsLCwsNywrNSssLCwsLCwsNCwsNjEvLTQsLCwsNywsLP/AABEIAG8AwwMBIgACEQEDEQH/xAAcAAEAAQUBAQAAAAAAAAAAAAAABwECBQYIBAP/xAA+EAABAwIDAwkHAgYBBQEAAAABAAIDBBEFEjEGIXEHExciQVFTotIUMjNhgZGhI7EVQlJicpLBJDRDgvAW/8QAGgEBAAIDAQAAAAAAAAAAAAAAAAMEAQIFBv/EACURAAICAgEEAQUBAAAAAAAAAAABAhIDETEEEyFBYQVRcYGRMv/aAAwDAQACEQMRAD8AnFERAEREAREQBERAEVrngAk7gN5J0A71He0/KeyImOia2dw3GVx/TH+IG9/4HFSY8Usj1FGk8kYLciRVQuHeuecT2qrKk/q1Elj/ACsORv2bb8rCvFzc9Y953n8q9H6dL3IqPrV6R1CqrmakrpYTeKWWI/2Pc38A2W24Jyl1UBAny1UfbfqyW+TgLH6haT+nzX+Xs2j1kXytE2IsPs7tHBXx5oHXI95h3PbxH/OizCotOL0y2mmtoIiLBkIiIAiIgCtk908FcrX6HggOaaqia15A0CL0V/xHcUU22VtI6QREUJZCIiAIiIAqFVWv7dYsaTD5pGm0hGRh7nP6oP0uT9FtGLk0kYlKq2yO+UvbB1RI6lgdanYcsjh/5HDVv+I0+ZWhKgFlVehxYljjVHFyTc5bYWewrCohCySrJY2pfzNOf6f6qgjtYHFjbdtyVTY7Z12IVIj3iJtnTOHY2/uj5m1h9T2K7bnEm1FY4RWEEI5iIDQNZuJHE3+wWs5Wn24v8mYx1Gz/AEYivonwSvilGWRhyuH/ACO8W33XnW+11D/FMLZVRi9ZSjmp2jWRrBcHjls4cSFoQKziyXXnleGYyQq/hnqwvEZKaZssDiyRuh7CO1rh2g9yn3ZTH2V9M2VnVd7sjL+68WuOG8EfIhc8LdeSfFTDX80T1J25bf3tBc0/bMPqq/W4FOFlyibpcrjKvpk2IiLinVCIiAIiIArX6Hgrla/Q8EBzjX/EdxRK/wCI7iimK50giIoSwEREAREQBR/yzOPsUQGhnF/9Hn91IC1PlOw4z4bJlF3RESjg33vLdTdO0ssW/uRZ1vG0iCl9KaB0j2sjBfI8hrWjUk7gF81LHJRstzbPa5h13i0LT/Kw6v4ns+XFdvPmWKFv4crFjeSWkemugbgeDuawj2mTql/a6R4sXD5NF7cFDoFlu/KxjPP1oiabx04y8XusXH6DKPutJUfSQahaXL8m/USTlVcLwblyW417NXCNxtHUWYe7OL5D+SPqFdyl7Lexz89E3/ppjoNI36lvA6j6haY1xBBBsQQQe0EbwR9VPmEzx4vhg50AiVmSQDVrxuJHcQd4+ii6hvDkWVcPwyTClkg4PlcEBLK7JuIxGktr7RH+XAH8Er5Y/g76KofDLvLd7XaB7T7rx/8AagrNcmeHGfEojbqw3ld9BZv5P4VnJNdpy9aIIRfcS+Sd0RF547QREQBERAFa/Q8FcrX6HggOca/4juKJX/EdxRTFc6QREUJYCIiAIiIArXNBBB3g7iFciAiiDkzIxPK4XoB+oD3i+6D7+VSFtFijaKjkmIHUb1G6Au0a372WUWh8q2G1VTDE2mYZIWkvka09ckbm2b2gdY7t97blZWR5pxU34K7gsUG4oh2SQucXPOZ7iXOPeSbk/cq1VkaWktcC1w1a4EEcQd6ou8vg5IUg8kGNc3UPpnHqzddn+bRvH1aB/qo+JWa2YwarnmjfSRvJY9rhIQWxgg33uO48BcqHqIxljakyTDJxmmiW+UHZcV9PeMD2mIExH+rvjJ7jb7qvJ7sz7BTfqf8AcS2dJ/bu6sY4fuStoZewvYG2+2l+1XLh96VO3vwdbtxvf2VREURIEREAREQBWv0PBXK1+h4IDnGv+I7iiV/xHcUUxXOkERFCWAiwOG7X0tRWy0cT3GphvzjSxwAtYGxO46hZ5AEREARUutV2p26hw+spqaWOV76kgMczLlGZ4Z1rkHU9iA2tEVEB5K7DIZxaaKOX/JoP7rDybC0Djf2aMcLj9itjRbRnKPDZq4RfKMNR7KUcRvHTQg9+UE/lZhrQBYbh3KqLDk3yzKilwiqKiXWDJVERAEWn7Q7fRUeJ01A+KR8lRzeV4LcreckdEL3N9xaStvQFUVLrz19fFTsL55I4Yxq57gxv3cUB6Va/Q8FbDM17Q5hDmuALSNCDvBCufoeCA5xr/iO4olf8R3FFMVzpBEWsbdY1WUcUbqCkNa9zyHtF+q2253V362/KhLBHGyNU2HajFZXmzI45Xu4Nyk/gLydI1fVQzVcdbh9E2MnmqN5YZZGt3/zG5P7nSyzPJ1sTVzTV9VijPZ31kb4wwWzDnL5nZbnKAMoAJv3/AD1rC9k6vDS+CowWHFW5iY5wbEg95F93yIBG/VAZ7ablSqG4Xh9ZT5Y3TSPZUMyhwJjy5g3New1txX1xvaXGaPDJ6yqMUD5JYTTxgNdzbHZ87HAjWxj1JO4rycoeyFTU4VQR0lAIJGvkfLTxluWMuA7S7ffitv5W8EnrMIENNG6WbPGcgIB6uupAQGkY7tpjdNS02IPNM2llygQht9RcF/bvsdDuuvjyxV7pcQwieBgdI9kckbHaFxka5rDp2kBbFtzsxV1GztHTQwPfUs5rPHdoLcrXA3JNtT3rG7bbH19RLhLqWHr09OzM5xbkjkYQ4Ndvvq0aXQFcZ2vxbBa6n/iUkFRS1B6wY2waAWh+TcCC3O079VnOUHGKqCpcG4rRYfDlaY43NzTO3by4AEht9CtdxbAsVx+uphX0raGlpyc5uDfMWmTL1jmJDAB2DvK+mIbO19Lj1RUtoGYmye/Mue5oZHe1ib6Wta1t40KA9OyvKRVVeC4hI8sFZRsDmStaLODr5SWnde7HfcLEN2rxyowr+IMlgjghuHANbnks6znkEWtc2tu0X32S2Kr4KDGYpqctlqGNEIa5mWRwMl8nW3DrDW24rO4LsvVs2Umo3wubVuEgbFmZc5pMw33y6fNAfLG+VSSPBKSpjbGKyqLmDN7jTGcsklidL2/2CxFLt9VUNdSsmxClxWnqHZJuaAvCSWtuCPm4Ed4adw1V9RyZ1VRs/RxFjYq+lfK4RPLSHNkkLi24JFyAw/Sy9OzmEVL6iBtRs/QwND289OMgygavY3Nrex3EoDIbH7Z1MWJYhSYlKJBTxvljdla05I7uLjlA1YWn6LBYVylV0eE1FfUubI6SYU9GwtAYHWL3vNgC4AGw36tKyHK/sTWT1rKnDYzI6WB0E4DmNsNL9dwvdrrf+izO0XJtz+AwUUJayeANkZfc10ljnDrd+d29AaZJygVlC6nndiVJiTJXNE9MwC8YO82I+VxfsNtxCzG0+2OJfxx9Fh7mvEsbeZDg0NjLmB5lJt2AE7+/t3LxYPgVaDFFNgGHkhzWyTkR2LAQHPsH+9lub9/Z2LYv/wAtVDaoVghtRCPLzmZlhaLLbLmza7tEBpO20klLjmEOxGRplhhgfUSXuDkqJnOdoOwdy3LYfaWsxB9TiE03MYVAXlkLQwucI25iHmxIAbYnvJ7tfhyk7FVFfjtFM2DnqJjYWVDi5gAaJpHSNILg4jI4aDtXwwXY2sw7EamCKF8+C1gLJC2SMGNsgLcwa5wN25iDYbx3kWQGvHlCrKyKeqGJU9AYy4wUWUF0jWgOAJN7k+78yDoF5+ULHqjFMEpatz2MiDzFNCBrM0u/UaewZSN1+1e7D9icQwx0kIwyixaIuLo5n5A4XAFus8EDcDlI1J3ratqdjKis2fZDFTU9LVtfzzqeIhsZdchwabkXIsd517UBs3JtRVcVG322dtRnax0OVuXIzIOod29bW/Q8FqfJrLXmjyYnAynfFljiDbXcxrQMzrPcL3v3cFtj9DwQHONf8R3FEr/iO4opiudIIo0peVcObd1OGnuEhP5yL69KbfA859Ciqya8SRkUc9KbfA859CdKbfA859CVYuiRkUc9KbfA859CdKbfA859CVYuiRkUc9KbfA859CdKbfA859CVYuiRkUc9KbfA859CdKbfA859CVYuiRkUc9KbfA859CdKbfA859CVYuiRkUc9KbfA859CdKbfA859CVYuiRkUc9KbfA859CdKbfA859CVYuiRkUc9KbfA859CdKbfA859CVYuiRkUc9KbfA859CdKbfA859CVYuiRkUc9KbfA859CdKbfA859CVYuiRla/Q8FHfSm3wPOfQnSiw3/AEPOfSlWLojWv+K7ii+FZVB0jiNLqqm0QbR/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xQQDxQUEBQREBAVFhsVFBUXFhcXFRgZGBoXFhgVGBwYHCggGxwxGxUVITYhJSorLi4uGB8zOjMsNygtLywBCgoKDg0OGxAQGiskICUrNywrNS4sLDY3NTc0LC8sLzcsLCwsNywrNSssLCwsLCwsNCwsNjEvLTQsLCwsNywsLP/AABEIAG8AwwMBIgACEQEDEQH/xAAcAAEAAQUBAQAAAAAAAAAAAAAABwECBQYIBAP/xAA+EAABAwIDAwkHAgYBBQEAAAABAAIDBBEFEjEGIXEHExciQVFTotIUMjNhgZGhI7EVQlJicpLBJDRDgvAW/8QAGgEBAAIDAQAAAAAAAAAAAAAAAAMEAQIFBv/EACURAAICAgEEAQUBAAAAAAAAAAABAhIDETEEEyFBYQVRcYGRMv/aAAwDAQACEQMRAD8AnFERAEREAREQBERAEVrngAk7gN5J0A71He0/KeyImOia2dw3GVx/TH+IG9/4HFSY8Usj1FGk8kYLciRVQuHeuecT2qrKk/q1Elj/ACsORv2bb8rCvFzc9Y953n8q9H6dL3IqPrV6R1CqrmakrpYTeKWWI/2Pc38A2W24Jyl1UBAny1UfbfqyW+TgLH6haT+nzX+Xs2j1kXytE2IsPs7tHBXx5oHXI95h3PbxH/OizCotOL0y2mmtoIiLBkIiIAiIgCtk908FcrX6HggOaaqia15A0CL0V/xHcUU22VtI6QREUJZCIiAIiIAqFVWv7dYsaTD5pGm0hGRh7nP6oP0uT9FtGLk0kYlKq2yO+UvbB1RI6lgdanYcsjh/5HDVv+I0+ZWhKgFlVehxYljjVHFyTc5bYWewrCohCySrJY2pfzNOf6f6qgjtYHFjbdtyVTY7Z12IVIj3iJtnTOHY2/uj5m1h9T2K7bnEm1FY4RWEEI5iIDQNZuJHE3+wWs5Wn24v8mYx1Gz/AEYivonwSvilGWRhyuH/ACO8W33XnW+11D/FMLZVRi9ZSjmp2jWRrBcHjls4cSFoQKziyXXnleGYyQq/hnqwvEZKaZssDiyRuh7CO1rh2g9yn3ZTH2V9M2VnVd7sjL+68WuOG8EfIhc8LdeSfFTDX80T1J25bf3tBc0/bMPqq/W4FOFlyibpcrjKvpk2IiLinVCIiAIiIArX6Hgrla/Q8EBzjX/EdxRK/wCI7iimK50giIoSwEREAREQBR/yzOPsUQGhnF/9Hn91IC1PlOw4z4bJlF3RESjg33vLdTdO0ssW/uRZ1vG0iCl9KaB0j2sjBfI8hrWjUk7gF81LHJRstzbPa5h13i0LT/Kw6v4ns+XFdvPmWKFv4crFjeSWkemugbgeDuawj2mTql/a6R4sXD5NF7cFDoFlu/KxjPP1oiabx04y8XusXH6DKPutJUfSQahaXL8m/USTlVcLwblyW417NXCNxtHUWYe7OL5D+SPqFdyl7Lexz89E3/ppjoNI36lvA6j6haY1xBBBsQQQe0EbwR9VPmEzx4vhg50AiVmSQDVrxuJHcQd4+ii6hvDkWVcPwyTClkg4PlcEBLK7JuIxGktr7RH+XAH8Er5Y/g76KofDLvLd7XaB7T7rx/8AagrNcmeHGfEojbqw3ld9BZv5P4VnJNdpy9aIIRfcS+Sd0RF547QREQBERAFa/Q8FcrX6HggOca/4juKJX/EdxRTFc6QREUJYCIiAIiIArXNBBB3g7iFciAiiDkzIxPK4XoB+oD3i+6D7+VSFtFijaKjkmIHUb1G6Au0a372WUWh8q2G1VTDE2mYZIWkvka09ckbm2b2gdY7t97blZWR5pxU34K7gsUG4oh2SQucXPOZ7iXOPeSbk/cq1VkaWktcC1w1a4EEcQd6ou8vg5IUg8kGNc3UPpnHqzddn+bRvH1aB/qo+JWa2YwarnmjfSRvJY9rhIQWxgg33uO48BcqHqIxljakyTDJxmmiW+UHZcV9PeMD2mIExH+rvjJ7jb7qvJ7sz7BTfqf8AcS2dJ/bu6sY4fuStoZewvYG2+2l+1XLh96VO3vwdbtxvf2VREURIEREAREQBWv0PBXK1+h4IDnGv+I7iiV/xHcUUxXOkERFCWAiwOG7X0tRWy0cT3GphvzjSxwAtYGxO46hZ5AEREARUutV2p26hw+spqaWOV76kgMczLlGZ4Z1rkHU9iA2tEVEB5K7DIZxaaKOX/JoP7rDybC0Djf2aMcLj9itjRbRnKPDZq4RfKMNR7KUcRvHTQg9+UE/lZhrQBYbh3KqLDk3yzKilwiqKiXWDJVERAEWn7Q7fRUeJ01A+KR8lRzeV4LcreckdEL3N9xaStvQFUVLrz19fFTsL55I4Yxq57gxv3cUB6Va/Q8FbDM17Q5hDmuALSNCDvBCufoeCA5xr/iO4olf8R3FFMVzpBEWsbdY1WUcUbqCkNa9zyHtF+q2253V362/KhLBHGyNU2HajFZXmzI45Xu4Nyk/gLydI1fVQzVcdbh9E2MnmqN5YZZGt3/zG5P7nSyzPJ1sTVzTV9VijPZ31kb4wwWzDnL5nZbnKAMoAJv3/AD1rC9k6vDS+CowWHFW5iY5wbEg95F93yIBG/VAZ7ablSqG4Xh9ZT5Y3TSPZUMyhwJjy5g3New1txX1xvaXGaPDJ6yqMUD5JYTTxgNdzbHZ87HAjWxj1JO4rycoeyFTU4VQR0lAIJGvkfLTxluWMuA7S7ffitv5W8EnrMIENNG6WbPGcgIB6uupAQGkY7tpjdNS02IPNM2llygQht9RcF/bvsdDuuvjyxV7pcQwieBgdI9kckbHaFxka5rDp2kBbFtzsxV1GztHTQwPfUs5rPHdoLcrXA3JNtT3rG7bbH19RLhLqWHr09OzM5xbkjkYQ4Ndvvq0aXQFcZ2vxbBa6n/iUkFRS1B6wY2waAWh+TcCC3O079VnOUHGKqCpcG4rRYfDlaY43NzTO3by4AEht9CtdxbAsVx+uphX0raGlpyc5uDfMWmTL1jmJDAB2DvK+mIbO19Lj1RUtoGYmye/Mue5oZHe1ib6Wta1t40KA9OyvKRVVeC4hI8sFZRsDmStaLODr5SWnde7HfcLEN2rxyowr+IMlgjghuHANbnks6znkEWtc2tu0X32S2Kr4KDGYpqctlqGNEIa5mWRwMl8nW3DrDW24rO4LsvVs2Umo3wubVuEgbFmZc5pMw33y6fNAfLG+VSSPBKSpjbGKyqLmDN7jTGcsklidL2/2CxFLt9VUNdSsmxClxWnqHZJuaAvCSWtuCPm4Ed4adw1V9RyZ1VRs/RxFjYq+lfK4RPLSHNkkLi24JFyAw/Sy9OzmEVL6iBtRs/QwND289OMgygavY3Nrex3EoDIbH7Z1MWJYhSYlKJBTxvljdla05I7uLjlA1YWn6LBYVylV0eE1FfUubI6SYU9GwtAYHWL3vNgC4AGw36tKyHK/sTWT1rKnDYzI6WB0E4DmNsNL9dwvdrrf+izO0XJtz+AwUUJayeANkZfc10ljnDrd+d29AaZJygVlC6nndiVJiTJXNE9MwC8YO82I+VxfsNtxCzG0+2OJfxx9Fh7mvEsbeZDg0NjLmB5lJt2AE7+/t3LxYPgVaDFFNgGHkhzWyTkR2LAQHPsH+9lub9/Z2LYv/wAtVDaoVghtRCPLzmZlhaLLbLmza7tEBpO20klLjmEOxGRplhhgfUSXuDkqJnOdoOwdy3LYfaWsxB9TiE03MYVAXlkLQwucI25iHmxIAbYnvJ7tfhyk7FVFfjtFM2DnqJjYWVDi5gAaJpHSNILg4jI4aDtXwwXY2sw7EamCKF8+C1gLJC2SMGNsgLcwa5wN25iDYbx3kWQGvHlCrKyKeqGJU9AYy4wUWUF0jWgOAJN7k+78yDoF5+ULHqjFMEpatz2MiDzFNCBrM0u/UaewZSN1+1e7D9icQwx0kIwyixaIuLo5n5A4XAFus8EDcDlI1J3ratqdjKis2fZDFTU9LVtfzzqeIhsZdchwabkXIsd517UBs3JtRVcVG322dtRnax0OVuXIzIOod29bW/Q8FqfJrLXmjyYnAynfFljiDbXcxrQMzrPcL3v3cFtj9DwQHONf8R3FEr/iO4opiudIIo0peVcObd1OGnuEhP5yL69KbfA859Ciqya8SRkUc9KbfA859CdKbfA859CVYuiRkUc9KbfA859CdKbfA859CVYuiRkUc9KbfA859CdKbfA859CVYuiRkUc9KbfA859CdKbfA859CVYuiRkUc9KbfA859CdKbfA859CVYuiRkUc9KbfA859CdKbfA859CVYuiRkUc9KbfA859CdKbfA859CVYuiRkUc9KbfA859CdKbfA859CVYuiRkUc9KbfA859CdKbfA859CVYuiRkUc9KbfA859CdKbfA859CVYuiRla/Q8FHfSm3wPOfQnSiw3/AEPOfSlWLojWv+K7ii+FZVB0jiNLqqm0QbR/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QQDxQUEBQREBAVFhsVFBUXFhcXFRgZGBoXFhgVGBwYHCggGxwxGxUVITYhJSorLi4uGB8zOjMsNygtLywBCgoKDg0OGxAQGiskICUrNywrNS4sLDY3NTc0LC8sLzcsLCwsNywrNSssLCwsLCwsNCwsNjEvLTQsLCwsNywsLP/AABEIAG8AwwMBIgACEQEDEQH/xAAcAAEAAQUBAQAAAAAAAAAAAAAABwECBQYIBAP/xAA+EAABAwIDAwkHAgYBBQEAAAABAAIDBBEFEjEGIXEHExciQVFTotIUMjNhgZGhI7EVQlJicpLBJDRDgvAW/8QAGgEBAAIDAQAAAAAAAAAAAAAAAAMEAQIFBv/EACURAAICAgEEAQUBAAAAAAAAAAABAhIDETEEEyFBYQVRcYGRMv/aAAwDAQACEQMRAD8AnFERAEREAREQBERAEVrngAk7gN5J0A71He0/KeyImOia2dw3GVx/TH+IG9/4HFSY8Usj1FGk8kYLciRVQuHeuecT2qrKk/q1Elj/ACsORv2bb8rCvFzc9Y953n8q9H6dL3IqPrV6R1CqrmakrpYTeKWWI/2Pc38A2W24Jyl1UBAny1UfbfqyW+TgLH6haT+nzX+Xs2j1kXytE2IsPs7tHBXx5oHXI95h3PbxH/OizCotOL0y2mmtoIiLBkIiIAiIgCtk908FcrX6HggOaaqia15A0CL0V/xHcUU22VtI6QREUJZCIiAIiIAqFVWv7dYsaTD5pGm0hGRh7nP6oP0uT9FtGLk0kYlKq2yO+UvbB1RI6lgdanYcsjh/5HDVv+I0+ZWhKgFlVehxYljjVHFyTc5bYWewrCohCySrJY2pfzNOf6f6qgjtYHFjbdtyVTY7Z12IVIj3iJtnTOHY2/uj5m1h9T2K7bnEm1FY4RWEEI5iIDQNZuJHE3+wWs5Wn24v8mYx1Gz/AEYivonwSvilGWRhyuH/ACO8W33XnW+11D/FMLZVRi9ZSjmp2jWRrBcHjls4cSFoQKziyXXnleGYyQq/hnqwvEZKaZssDiyRuh7CO1rh2g9yn3ZTH2V9M2VnVd7sjL+68WuOG8EfIhc8LdeSfFTDX80T1J25bf3tBc0/bMPqq/W4FOFlyibpcrjKvpk2IiLinVCIiAIiIArX6Hgrla/Q8EBzjX/EdxRK/wCI7iimK50giIoSwEREAREQBR/yzOPsUQGhnF/9Hn91IC1PlOw4z4bJlF3RESjg33vLdTdO0ssW/uRZ1vG0iCl9KaB0j2sjBfI8hrWjUk7gF81LHJRstzbPa5h13i0LT/Kw6v4ns+XFdvPmWKFv4crFjeSWkemugbgeDuawj2mTql/a6R4sXD5NF7cFDoFlu/KxjPP1oiabx04y8XusXH6DKPutJUfSQahaXL8m/USTlVcLwblyW417NXCNxtHUWYe7OL5D+SPqFdyl7Lexz89E3/ppjoNI36lvA6j6haY1xBBBsQQQe0EbwR9VPmEzx4vhg50AiVmSQDVrxuJHcQd4+ii6hvDkWVcPwyTClkg4PlcEBLK7JuIxGktr7RH+XAH8Er5Y/g76KofDLvLd7XaB7T7rx/8AagrNcmeHGfEojbqw3ld9BZv5P4VnJNdpy9aIIRfcS+Sd0RF547QREQBERAFa/Q8FcrX6HggOca/4juKJX/EdxRTFc6QREUJYCIiAIiIArXNBBB3g7iFciAiiDkzIxPK4XoB+oD3i+6D7+VSFtFijaKjkmIHUb1G6Au0a372WUWh8q2G1VTDE2mYZIWkvka09ckbm2b2gdY7t97blZWR5pxU34K7gsUG4oh2SQucXPOZ7iXOPeSbk/cq1VkaWktcC1w1a4EEcQd6ou8vg5IUg8kGNc3UPpnHqzddn+bRvH1aB/qo+JWa2YwarnmjfSRvJY9rhIQWxgg33uO48BcqHqIxljakyTDJxmmiW+UHZcV9PeMD2mIExH+rvjJ7jb7qvJ7sz7BTfqf8AcS2dJ/bu6sY4fuStoZewvYG2+2l+1XLh96VO3vwdbtxvf2VREURIEREAREQBWv0PBXK1+h4IDnGv+I7iiV/xHcUUxXOkERFCWAiwOG7X0tRWy0cT3GphvzjSxwAtYGxO46hZ5AEREARUutV2p26hw+spqaWOV76kgMczLlGZ4Z1rkHU9iA2tEVEB5K7DIZxaaKOX/JoP7rDybC0Djf2aMcLj9itjRbRnKPDZq4RfKMNR7KUcRvHTQg9+UE/lZhrQBYbh3KqLDk3yzKilwiqKiXWDJVERAEWn7Q7fRUeJ01A+KR8lRzeV4LcreckdEL3N9xaStvQFUVLrz19fFTsL55I4Yxq57gxv3cUB6Va/Q8FbDM17Q5hDmuALSNCDvBCufoeCA5xr/iO4olf8R3FFMVzpBEWsbdY1WUcUbqCkNa9zyHtF+q2253V362/KhLBHGyNU2HajFZXmzI45Xu4Nyk/gLydI1fVQzVcdbh9E2MnmqN5YZZGt3/zG5P7nSyzPJ1sTVzTV9VijPZ31kb4wwWzDnL5nZbnKAMoAJv3/AD1rC9k6vDS+CowWHFW5iY5wbEg95F93yIBG/VAZ7ablSqG4Xh9ZT5Y3TSPZUMyhwJjy5g3New1txX1xvaXGaPDJ6yqMUD5JYTTxgNdzbHZ87HAjWxj1JO4rycoeyFTU4VQR0lAIJGvkfLTxluWMuA7S7ffitv5W8EnrMIENNG6WbPGcgIB6uupAQGkY7tpjdNS02IPNM2llygQht9RcF/bvsdDuuvjyxV7pcQwieBgdI9kckbHaFxka5rDp2kBbFtzsxV1GztHTQwPfUs5rPHdoLcrXA3JNtT3rG7bbH19RLhLqWHr09OzM5xbkjkYQ4Ndvvq0aXQFcZ2vxbBa6n/iUkFRS1B6wY2waAWh+TcCC3O079VnOUHGKqCpcG4rRYfDlaY43NzTO3by4AEht9CtdxbAsVx+uphX0raGlpyc5uDfMWmTL1jmJDAB2DvK+mIbO19Lj1RUtoGYmye/Mue5oZHe1ib6Wta1t40KA9OyvKRVVeC4hI8sFZRsDmStaLODr5SWnde7HfcLEN2rxyowr+IMlgjghuHANbnks6znkEWtc2tu0X32S2Kr4KDGYpqctlqGNEIa5mWRwMl8nW3DrDW24rO4LsvVs2Umo3wubVuEgbFmZc5pMw33y6fNAfLG+VSSPBKSpjbGKyqLmDN7jTGcsklidL2/2CxFLt9VUNdSsmxClxWnqHZJuaAvCSWtuCPm4Ed4adw1V9RyZ1VRs/RxFjYq+lfK4RPLSHNkkLi24JFyAw/Sy9OzmEVL6iBtRs/QwND289OMgygavY3Nrex3EoDIbH7Z1MWJYhSYlKJBTxvljdla05I7uLjlA1YWn6LBYVylV0eE1FfUubI6SYU9GwtAYHWL3vNgC4AGw36tKyHK/sTWT1rKnDYzI6WB0E4DmNsNL9dwvdrrf+izO0XJtz+AwUUJayeANkZfc10ljnDrd+d29AaZJygVlC6nndiVJiTJXNE9MwC8YO82I+VxfsNtxCzG0+2OJfxx9Fh7mvEsbeZDg0NjLmB5lJt2AE7+/t3LxYPgVaDFFNgGHkhzWyTkR2LAQHPsH+9lub9/Z2LYv/wAtVDaoVghtRCPLzmZlhaLLbLmza7tEBpO20klLjmEOxGRplhhgfUSXuDkqJnOdoOwdy3LYfaWsxB9TiE03MYVAXlkLQwucI25iHmxIAbYnvJ7tfhyk7FVFfjtFM2DnqJjYWVDi5gAaJpHSNILg4jI4aDtXwwXY2sw7EamCKF8+C1gLJC2SMGNsgLcwa5wN25iDYbx3kWQGvHlCrKyKeqGJU9AYy4wUWUF0jWgOAJN7k+78yDoF5+ULHqjFMEpatz2MiDzFNCBrM0u/UaewZSN1+1e7D9icQwx0kIwyixaIuLo5n5A4XAFus8EDcDlI1J3ratqdjKis2fZDFTU9LVtfzzqeIhsZdchwabkXIsd517UBs3JtRVcVG322dtRnax0OVuXIzIOod29bW/Q8FqfJrLXmjyYnAynfFljiDbXcxrQMzrPcL3v3cFtj9DwQHONf8R3FEr/iO4opiudIIo0peVcObd1OGnuEhP5yL69KbfA859Ciqya8SRkUc9KbfA859CdKbfA859CVYuiRkUc9KbfA859CdKbfA859CVYuiRkUc9KbfA859CdKbfA859CVYuiRkUc9KbfA859CdKbfA859CVYuiRkUc9KbfA859CdKbfA859CVYuiRkUc9KbfA859CdKbfA859CVYuiRkUc9KbfA859CdKbfA859CVYuiRkUc9KbfA859CdKbfA859CVYuiRkUc9KbfA859CdKbfA859CVYuiRkUc9KbfA859CdKbfA859CVYuiRla/Q8FHfSm3wPOfQnSiw3/AEPOfSlWLojWv+K7ii+FZVB0jiNLqqm0QbR/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395536" y="836712"/>
            <a:ext cx="8217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smtClean="0">
                <a:solidFill>
                  <a:prstClr val="black"/>
                </a:solidFill>
              </a:rPr>
              <a:t>Konsept 1: Ny innføring av Østre Linje syd for Ski</a:t>
            </a:r>
            <a:endParaRPr lang="da-DK" sz="3200">
              <a:solidFill>
                <a:prstClr val="black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395536" y="1484784"/>
            <a:ext cx="3456384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a-DK" sz="1600" dirty="0" smtClean="0">
                <a:solidFill>
                  <a:prstClr val="black"/>
                </a:solidFill>
              </a:rPr>
              <a:t>Østre linjes gamle trase (blå) omlegges til 6,15 km ny trase på den viste strækning (rød). Den eksisterende Østre linje fjernes mellom Ski stasjon og innfletningen nord for Kråkstad stasjon.</a:t>
            </a:r>
          </a:p>
          <a:p>
            <a:pPr>
              <a:spcAft>
                <a:spcPts val="300"/>
              </a:spcAft>
            </a:pPr>
            <a:r>
              <a:rPr lang="da-DK" sz="1600" dirty="0" smtClean="0">
                <a:solidFill>
                  <a:prstClr val="black"/>
                </a:solidFill>
              </a:rPr>
              <a:t>Ettersom den ny strekning er lengere end den gamle opnås ingen reisetidsbesparelse Mysen-Ski, men løsningen muliggjør innføring i Follobane-tunnelen, så reisende fra Mysen/Askim oppnår tidsbesparelsen på strekningen Ski-Oslo.</a:t>
            </a:r>
          </a:p>
        </p:txBody>
      </p:sp>
      <p:pic>
        <p:nvPicPr>
          <p:cNvPr id="11" name="Billed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4347443" cy="302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boks 11"/>
          <p:cNvSpPr txBox="1"/>
          <p:nvPr/>
        </p:nvSpPr>
        <p:spPr>
          <a:xfrm>
            <a:off x="395536" y="515719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smtClean="0">
                <a:solidFill>
                  <a:prstClr val="black"/>
                </a:solidFill>
              </a:rPr>
              <a:t>Det er også optegnet en løsning, som udelukkende holder traseet i Ski kommune. Denne løsning vurderes som dårligere, fordi tunnelen/truget bliver længere, omfanget af dæmning/bro bliver større og det er kun muligt med et enkelt spor.   </a:t>
            </a:r>
          </a:p>
          <a:p>
            <a:endParaRPr lang="da-DK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4716016" cy="332655"/>
          </a:xfrm>
        </p:spPr>
        <p:txBody>
          <a:bodyPr>
            <a:normAutofit fontScale="90000"/>
          </a:bodyPr>
          <a:lstStyle/>
          <a:p>
            <a:r>
              <a:rPr lang="da-DK" sz="1800" i="1" dirty="0" smtClean="0"/>
              <a:t>KVU for Østre Linjes forbindelse mot Oslo</a:t>
            </a:r>
            <a:endParaRPr lang="da-DK" sz="1800" i="1" dirty="0"/>
          </a:p>
        </p:txBody>
      </p:sp>
      <p:sp>
        <p:nvSpPr>
          <p:cNvPr id="1026" name="AutoShape 2" descr="data:image/jpeg;base64,/9j/4AAQSkZJRgABAQAAAQABAAD/2wCEAAkGBxQQDxQUEBQREBAVFhsVFBUXFhcXFRgZGBoXFhgVGBwYHCggGxwxGxUVITYhJSorLi4uGB8zOjMsNygtLywBCgoKDg0OGxAQGiskICUrNywrNS4sLDY3NTc0LC8sLzcsLCwsNywrNSssLCwsLCwsNCwsNjEvLTQsLCwsNywsLP/AABEIAG8AwwMBIgACEQEDEQH/xAAcAAEAAQUBAQAAAAAAAAAAAAAABwECBQYIBAP/xAA+EAABAwIDAwkHAgYBBQEAAAABAAIDBBEFEjEGIXEHExciQVFTotIUMjNhgZGhI7EVQlJicpLBJDRDgvAW/8QAGgEBAAIDAQAAAAAAAAAAAAAAAAMEAQIFBv/EACURAAICAgEEAQUBAAAAAAAAAAABAhIDETEEEyFBYQVRcYGRMv/aAAwDAQACEQMRAD8AnFERAEREAREQBERAEVrngAk7gN5J0A71He0/KeyImOia2dw3GVx/TH+IG9/4HFSY8Usj1FGk8kYLciRVQuHeuecT2qrKk/q1Elj/ACsORv2bb8rCvFzc9Y953n8q9H6dL3IqPrV6R1CqrmakrpYTeKWWI/2Pc38A2W24Jyl1UBAny1UfbfqyW+TgLH6haT+nzX+Xs2j1kXytE2IsPs7tHBXx5oHXI95h3PbxH/OizCotOL0y2mmtoIiLBkIiIAiIgCtk908FcrX6HggOaaqia15A0CL0V/xHcUU22VtI6QREUJZCIiAIiIAqFVWv7dYsaTD5pGm0hGRh7nP6oP0uT9FtGLk0kYlKq2yO+UvbB1RI6lgdanYcsjh/5HDVv+I0+ZWhKgFlVehxYljjVHFyTc5bYWewrCohCySrJY2pfzNOf6f6qgjtYHFjbdtyVTY7Z12IVIj3iJtnTOHY2/uj5m1h9T2K7bnEm1FY4RWEEI5iIDQNZuJHE3+wWs5Wn24v8mYx1Gz/AEYivonwSvilGWRhyuH/ACO8W33XnW+11D/FMLZVRi9ZSjmp2jWRrBcHjls4cSFoQKziyXXnleGYyQq/hnqwvEZKaZssDiyRuh7CO1rh2g9yn3ZTH2V9M2VnVd7sjL+68WuOG8EfIhc8LdeSfFTDX80T1J25bf3tBc0/bMPqq/W4FOFlyibpcrjKvpk2IiLinVCIiAIiIArX6Hgrla/Q8EBzjX/EdxRK/wCI7iimK50giIoSwEREAREQBR/yzOPsUQGhnF/9Hn91IC1PlOw4z4bJlF3RESjg33vLdTdO0ssW/uRZ1vG0iCl9KaB0j2sjBfI8hrWjUk7gF81LHJRstzbPa5h13i0LT/Kw6v4ns+XFdvPmWKFv4crFjeSWkemugbgeDuawj2mTql/a6R4sXD5NF7cFDoFlu/KxjPP1oiabx04y8XusXH6DKPutJUfSQahaXL8m/USTlVcLwblyW417NXCNxtHUWYe7OL5D+SPqFdyl7Lexz89E3/ppjoNI36lvA6j6haY1xBBBsQQQe0EbwR9VPmEzx4vhg50AiVmSQDVrxuJHcQd4+ii6hvDkWVcPwyTClkg4PlcEBLK7JuIxGktr7RH+XAH8Er5Y/g76KofDLvLd7XaB7T7rx/8AagrNcmeHGfEojbqw3ld9BZv5P4VnJNdpy9aIIRfcS+Sd0RF547QREQBERAFa/Q8FcrX6HggOca/4juKJX/EdxRTFc6QREUJYCIiAIiIArXNBBB3g7iFciAiiDkzIxPK4XoB+oD3i+6D7+VSFtFijaKjkmIHUb1G6Au0a372WUWh8q2G1VTDE2mYZIWkvka09ckbm2b2gdY7t97blZWR5pxU34K7gsUG4oh2SQucXPOZ7iXOPeSbk/cq1VkaWktcC1w1a4EEcQd6ou8vg5IUg8kGNc3UPpnHqzddn+bRvH1aB/qo+JWa2YwarnmjfSRvJY9rhIQWxgg33uO48BcqHqIxljakyTDJxmmiW+UHZcV9PeMD2mIExH+rvjJ7jb7qvJ7sz7BTfqf8AcS2dJ/bu6sY4fuStoZewvYG2+2l+1XLh96VO3vwdbtxvf2VREURIEREAREQBWv0PBXK1+h4IDnGv+I7iiV/xHcUUxXOkERFCWAiwOG7X0tRWy0cT3GphvzjSxwAtYGxO46hZ5AEREARUutV2p26hw+spqaWOV76kgMczLlGZ4Z1rkHU9iA2tEVEB5K7DIZxaaKOX/JoP7rDybC0Djf2aMcLj9itjRbRnKPDZq4RfKMNR7KUcRvHTQg9+UE/lZhrQBYbh3KqLDk3yzKilwiqKiXWDJVERAEWn7Q7fRUeJ01A+KR8lRzeV4LcreckdEL3N9xaStvQFUVLrz19fFTsL55I4Yxq57gxv3cUB6Va/Q8FbDM17Q5hDmuALSNCDvBCufoeCA5xr/iO4olf8R3FFMVzpBEWsbdY1WUcUbqCkNa9zyHtF+q2253V362/KhLBHGyNU2HajFZXmzI45Xu4Nyk/gLydI1fVQzVcdbh9E2MnmqN5YZZGt3/zG5P7nSyzPJ1sTVzTV9VijPZ31kb4wwWzDnL5nZbnKAMoAJv3/AD1rC9k6vDS+CowWHFW5iY5wbEg95F93yIBG/VAZ7ablSqG4Xh9ZT5Y3TSPZUMyhwJjy5g3New1txX1xvaXGaPDJ6yqMUD5JYTTxgNdzbHZ87HAjWxj1JO4rycoeyFTU4VQR0lAIJGvkfLTxluWMuA7S7ffitv5W8EnrMIENNG6WbPGcgIB6uupAQGkY7tpjdNS02IPNM2llygQht9RcF/bvsdDuuvjyxV7pcQwieBgdI9kckbHaFxka5rDp2kBbFtzsxV1GztHTQwPfUs5rPHdoLcrXA3JNtT3rG7bbH19RLhLqWHr09OzM5xbkjkYQ4Ndvvq0aXQFcZ2vxbBa6n/iUkFRS1B6wY2waAWh+TcCC3O079VnOUHGKqCpcG4rRYfDlaY43NzTO3by4AEht9CtdxbAsVx+uphX0raGlpyc5uDfMWmTL1jmJDAB2DvK+mIbO19Lj1RUtoGYmye/Mue5oZHe1ib6Wta1t40KA9OyvKRVVeC4hI8sFZRsDmStaLODr5SWnde7HfcLEN2rxyowr+IMlgjghuHANbnks6znkEWtc2tu0X32S2Kr4KDGYpqctlqGNEIa5mWRwMl8nW3DrDW24rO4LsvVs2Umo3wubVuEgbFmZc5pMw33y6fNAfLG+VSSPBKSpjbGKyqLmDN7jTGcsklidL2/2CxFLt9VUNdSsmxClxWnqHZJuaAvCSWtuCPm4Ed4adw1V9RyZ1VRs/RxFjYq+lfK4RPLSHNkkLi24JFyAw/Sy9OzmEVL6iBtRs/QwND289OMgygavY3Nrex3EoDIbH7Z1MWJYhSYlKJBTxvljdla05I7uLjlA1YWn6LBYVylV0eE1FfUubI6SYU9GwtAYHWL3vNgC4AGw36tKyHK/sTWT1rKnDYzI6WB0E4DmNsNL9dwvdrrf+izO0XJtz+AwUUJayeANkZfc10ljnDrd+d29AaZJygVlC6nndiVJiTJXNE9MwC8YO82I+VxfsNtxCzG0+2OJfxx9Fh7mvEsbeZDg0NjLmB5lJt2AE7+/t3LxYPgVaDFFNgGHkhzWyTkR2LAQHPsH+9lub9/Z2LYv/wAtVDaoVghtRCPLzmZlhaLLbLmza7tEBpO20klLjmEOxGRplhhgfUSXuDkqJnOdoOwdy3LYfaWsxB9TiE03MYVAXlkLQwucI25iHmxIAbYnvJ7tfhyk7FVFfjtFM2DnqJjYWVDi5gAaJpHSNILg4jI4aDtXwwXY2sw7EamCKF8+C1gLJC2SMGNsgLcwa5wN25iDYbx3kWQGvHlCrKyKeqGJU9AYy4wUWUF0jWgOAJN7k+78yDoF5+ULHqjFMEpatz2MiDzFNCBrM0u/UaewZSN1+1e7D9icQwx0kIwyixaIuLo5n5A4XAFus8EDcDlI1J3ratqdjKis2fZDFTU9LVtfzzqeIhsZdchwabkXIsd517UBs3JtRVcVG322dtRnax0OVuXIzIOod29bW/Q8FqfJrLXmjyYnAynfFljiDbXcxrQMzrPcL3v3cFtj9DwQHONf8R3FEr/iO4opiudIIo0peVcObd1OGnuEhP5yL69KbfA859Ciqya8SRkUc9KbfA859CdKbfA859CVYuiRkUc9KbfA859CdKbfA859CVYuiRkUc9KbfA859CdKbfA859CVYuiRkUc9KbfA859CdKbfA859CVYuiRkUc9KbfA859CdKbfA859CVYuiRkUc9KbfA859CdKbfA859CVYuiRkUc9KbfA859CdKbfA859CVYuiRkUc9KbfA859CdKbfA859CVYuiRkUc9KbfA859CdKbfA859CVYuiRkUc9KbfA859CdKbfA859CVYuiRla/Q8FHfSm3wPOfQnSiw3/AEPOfSlWLojWv+K7ii+FZVB0jiNLqqm0QbR/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xQQDxQUEBQREBAVFhsVFBUXFhcXFRgZGBoXFhgVGBwYHCggGxwxGxUVITYhJSorLi4uGB8zOjMsNygtLywBCgoKDg0OGxAQGiskICUrNywrNS4sLDY3NTc0LC8sLzcsLCwsNywrNSssLCwsLCwsNCwsNjEvLTQsLCwsNywsLP/AABEIAG8AwwMBIgACEQEDEQH/xAAcAAEAAQUBAQAAAAAAAAAAAAAABwECBQYIBAP/xAA+EAABAwIDAwkHAgYBBQEAAAABAAIDBBEFEjEGIXEHExciQVFTotIUMjNhgZGhI7EVQlJicpLBJDRDgvAW/8QAGgEBAAIDAQAAAAAAAAAAAAAAAAMEAQIFBv/EACURAAICAgEEAQUBAAAAAAAAAAABAhIDETEEEyFBYQVRcYGRMv/aAAwDAQACEQMRAD8AnFERAEREAREQBERAEVrngAk7gN5J0A71He0/KeyImOia2dw3GVx/TH+IG9/4HFSY8Usj1FGk8kYLciRVQuHeuecT2qrKk/q1Elj/ACsORv2bb8rCvFzc9Y953n8q9H6dL3IqPrV6R1CqrmakrpYTeKWWI/2Pc38A2W24Jyl1UBAny1UfbfqyW+TgLH6haT+nzX+Xs2j1kXytE2IsPs7tHBXx5oHXI95h3PbxH/OizCotOL0y2mmtoIiLBkIiIAiIgCtk908FcrX6HggOaaqia15A0CL0V/xHcUU22VtI6QREUJZCIiAIiIAqFVWv7dYsaTD5pGm0hGRh7nP6oP0uT9FtGLk0kYlKq2yO+UvbB1RI6lgdanYcsjh/5HDVv+I0+ZWhKgFlVehxYljjVHFyTc5bYWewrCohCySrJY2pfzNOf6f6qgjtYHFjbdtyVTY7Z12IVIj3iJtnTOHY2/uj5m1h9T2K7bnEm1FY4RWEEI5iIDQNZuJHE3+wWs5Wn24v8mYx1Gz/AEYivonwSvilGWRhyuH/ACO8W33XnW+11D/FMLZVRi9ZSjmp2jWRrBcHjls4cSFoQKziyXXnleGYyQq/hnqwvEZKaZssDiyRuh7CO1rh2g9yn3ZTH2V9M2VnVd7sjL+68WuOG8EfIhc8LdeSfFTDX80T1J25bf3tBc0/bMPqq/W4FOFlyibpcrjKvpk2IiLinVCIiAIiIArX6Hgrla/Q8EBzjX/EdxRK/wCI7iimK50giIoSwEREAREQBR/yzOPsUQGhnF/9Hn91IC1PlOw4z4bJlF3RESjg33vLdTdO0ssW/uRZ1vG0iCl9KaB0j2sjBfI8hrWjUk7gF81LHJRstzbPa5h13i0LT/Kw6v4ns+XFdvPmWKFv4crFjeSWkemugbgeDuawj2mTql/a6R4sXD5NF7cFDoFlu/KxjPP1oiabx04y8XusXH6DKPutJUfSQahaXL8m/USTlVcLwblyW417NXCNxtHUWYe7OL5D+SPqFdyl7Lexz89E3/ppjoNI36lvA6j6haY1xBBBsQQQe0EbwR9VPmEzx4vhg50AiVmSQDVrxuJHcQd4+ii6hvDkWVcPwyTClkg4PlcEBLK7JuIxGktr7RH+XAH8Er5Y/g76KofDLvLd7XaB7T7rx/8AagrNcmeHGfEojbqw3ld9BZv5P4VnJNdpy9aIIRfcS+Sd0RF547QREQBERAFa/Q8FcrX6HggOca/4juKJX/EdxRTFc6QREUJYCIiAIiIArXNBBB3g7iFciAiiDkzIxPK4XoB+oD3i+6D7+VSFtFijaKjkmIHUb1G6Au0a372WUWh8q2G1VTDE2mYZIWkvka09ckbm2b2gdY7t97blZWR5pxU34K7gsUG4oh2SQucXPOZ7iXOPeSbk/cq1VkaWktcC1w1a4EEcQd6ou8vg5IUg8kGNc3UPpnHqzddn+bRvH1aB/qo+JWa2YwarnmjfSRvJY9rhIQWxgg33uO48BcqHqIxljakyTDJxmmiW+UHZcV9PeMD2mIExH+rvjJ7jb7qvJ7sz7BTfqf8AcS2dJ/bu6sY4fuStoZewvYG2+2l+1XLh96VO3vwdbtxvf2VREURIEREAREQBWv0PBXK1+h4IDnGv+I7iiV/xHcUUxXOkERFCWAiwOG7X0tRWy0cT3GphvzjSxwAtYGxO46hZ5AEREARUutV2p26hw+spqaWOV76kgMczLlGZ4Z1rkHU9iA2tEVEB5K7DIZxaaKOX/JoP7rDybC0Djf2aMcLj9itjRbRnKPDZq4RfKMNR7KUcRvHTQg9+UE/lZhrQBYbh3KqLDk3yzKilwiqKiXWDJVERAEWn7Q7fRUeJ01A+KR8lRzeV4LcreckdEL3N9xaStvQFUVLrz19fFTsL55I4Yxq57gxv3cUB6Va/Q8FbDM17Q5hDmuALSNCDvBCufoeCA5xr/iO4olf8R3FFMVzpBEWsbdY1WUcUbqCkNa9zyHtF+q2253V362/KhLBHGyNU2HajFZXmzI45Xu4Nyk/gLydI1fVQzVcdbh9E2MnmqN5YZZGt3/zG5P7nSyzPJ1sTVzTV9VijPZ31kb4wwWzDnL5nZbnKAMoAJv3/AD1rC9k6vDS+CowWHFW5iY5wbEg95F93yIBG/VAZ7ablSqG4Xh9ZT5Y3TSPZUMyhwJjy5g3New1txX1xvaXGaPDJ6yqMUD5JYTTxgNdzbHZ87HAjWxj1JO4rycoeyFTU4VQR0lAIJGvkfLTxluWMuA7S7ffitv5W8EnrMIENNG6WbPGcgIB6uupAQGkY7tpjdNS02IPNM2llygQht9RcF/bvsdDuuvjyxV7pcQwieBgdI9kckbHaFxka5rDp2kBbFtzsxV1GztHTQwPfUs5rPHdoLcrXA3JNtT3rG7bbH19RLhLqWHr09OzM5xbkjkYQ4Ndvvq0aXQFcZ2vxbBa6n/iUkFRS1B6wY2waAWh+TcCC3O079VnOUHGKqCpcG4rRYfDlaY43NzTO3by4AEht9CtdxbAsVx+uphX0raGlpyc5uDfMWmTL1jmJDAB2DvK+mIbO19Lj1RUtoGYmye/Mue5oZHe1ib6Wta1t40KA9OyvKRVVeC4hI8sFZRsDmStaLODr5SWnde7HfcLEN2rxyowr+IMlgjghuHANbnks6znkEWtc2tu0X32S2Kr4KDGYpqctlqGNEIa5mWRwMl8nW3DrDW24rO4LsvVs2Umo3wubVuEgbFmZc5pMw33y6fNAfLG+VSSPBKSpjbGKyqLmDN7jTGcsklidL2/2CxFLt9VUNdSsmxClxWnqHZJuaAvCSWtuCPm4Ed4adw1V9RyZ1VRs/RxFjYq+lfK4RPLSHNkkLi24JFyAw/Sy9OzmEVL6iBtRs/QwND289OMgygavY3Nrex3EoDIbH7Z1MWJYhSYlKJBTxvljdla05I7uLjlA1YWn6LBYVylV0eE1FfUubI6SYU9GwtAYHWL3vNgC4AGw36tKyHK/sTWT1rKnDYzI6WB0E4DmNsNL9dwvdrrf+izO0XJtz+AwUUJayeANkZfc10ljnDrd+d29AaZJygVlC6nndiVJiTJXNE9MwC8YO82I+VxfsNtxCzG0+2OJfxx9Fh7mvEsbeZDg0NjLmB5lJt2AE7+/t3LxYPgVaDFFNgGHkhzWyTkR2LAQHPsH+9lub9/Z2LYv/wAtVDaoVghtRCPLzmZlhaLLbLmza7tEBpO20klLjmEOxGRplhhgfUSXuDkqJnOdoOwdy3LYfaWsxB9TiE03MYVAXlkLQwucI25iHmxIAbYnvJ7tfhyk7FVFfjtFM2DnqJjYWVDi5gAaJpHSNILg4jI4aDtXwwXY2sw7EamCKF8+C1gLJC2SMGNsgLcwa5wN25iDYbx3kWQGvHlCrKyKeqGJU9AYy4wUWUF0jWgOAJN7k+78yDoF5+ULHqjFMEpatz2MiDzFNCBrM0u/UaewZSN1+1e7D9icQwx0kIwyixaIuLo5n5A4XAFus8EDcDlI1J3ratqdjKis2fZDFTU9LVtfzzqeIhsZdchwabkXIsd517UBs3JtRVcVG322dtRnax0OVuXIzIOod29bW/Q8FqfJrLXmjyYnAynfFljiDbXcxrQMzrPcL3v3cFtj9DwQHONf8R3FEr/iO4opiudIIo0peVcObd1OGnuEhP5yL69KbfA859Ciqya8SRkUc9KbfA859CdKbfA859CVYuiRkUc9KbfA859CdKbfA859CVYuiRkUc9KbfA859CdKbfA859CVYuiRkUc9KbfA859CdKbfA859CVYuiRkUc9KbfA859CdKbfA859CVYuiRkUc9KbfA859CdKbfA859CVYuiRkUc9KbfA859CdKbfA859CVYuiRkUc9KbfA859CdKbfA859CVYuiRkUc9KbfA859CdKbfA859CVYuiRkUc9KbfA859CdKbfA859CVYuiRla/Q8FHfSm3wPOfQnSiw3/AEPOfSlWLojWv+K7ii+FZVB0jiNLqqm0QbR/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QQDxQUEBQREBAVFhsVFBUXFhcXFRgZGBoXFhgVGBwYHCggGxwxGxUVITYhJSorLi4uGB8zOjMsNygtLywBCgoKDg0OGxAQGiskICUrNywrNS4sLDY3NTc0LC8sLzcsLCwsNywrNSssLCwsLCwsNCwsNjEvLTQsLCwsNywsLP/AABEIAG8AwwMBIgACEQEDEQH/xAAcAAEAAQUBAQAAAAAAAAAAAAAABwECBQYIBAP/xAA+EAABAwIDAwkHAgYBBQEAAAABAAIDBBEFEjEGIXEHExciQVFTotIUMjNhgZGhI7EVQlJicpLBJDRDgvAW/8QAGgEBAAIDAQAAAAAAAAAAAAAAAAMEAQIFBv/EACURAAICAgEEAQUBAAAAAAAAAAABAhIDETEEEyFBYQVRcYGRMv/aAAwDAQACEQMRAD8AnFERAEREAREQBERAEVrngAk7gN5J0A71He0/KeyImOia2dw3GVx/TH+IG9/4HFSY8Usj1FGk8kYLciRVQuHeuecT2qrKk/q1Elj/ACsORv2bb8rCvFzc9Y953n8q9H6dL3IqPrV6R1CqrmakrpYTeKWWI/2Pc38A2W24Jyl1UBAny1UfbfqyW+TgLH6haT+nzX+Xs2j1kXytE2IsPs7tHBXx5oHXI95h3PbxH/OizCotOL0y2mmtoIiLBkIiIAiIgCtk908FcrX6HggOaaqia15A0CL0V/xHcUU22VtI6QREUJZCIiAIiIAqFVWv7dYsaTD5pGm0hGRh7nP6oP0uT9FtGLk0kYlKq2yO+UvbB1RI6lgdanYcsjh/5HDVv+I0+ZWhKgFlVehxYljjVHFyTc5bYWewrCohCySrJY2pfzNOf6f6qgjtYHFjbdtyVTY7Z12IVIj3iJtnTOHY2/uj5m1h9T2K7bnEm1FY4RWEEI5iIDQNZuJHE3+wWs5Wn24v8mYx1Gz/AEYivonwSvilGWRhyuH/ACO8W33XnW+11D/FMLZVRi9ZSjmp2jWRrBcHjls4cSFoQKziyXXnleGYyQq/hnqwvEZKaZssDiyRuh7CO1rh2g9yn3ZTH2V9M2VnVd7sjL+68WuOG8EfIhc8LdeSfFTDX80T1J25bf3tBc0/bMPqq/W4FOFlyibpcrjKvpk2IiLinVCIiAIiIArX6Hgrla/Q8EBzjX/EdxRK/wCI7iimK50giIoSwEREAREQBR/yzOPsUQGhnF/9Hn91IC1PlOw4z4bJlF3RESjg33vLdTdO0ssW/uRZ1vG0iCl9KaB0j2sjBfI8hrWjUk7gF81LHJRstzbPa5h13i0LT/Kw6v4ns+XFdvPmWKFv4crFjeSWkemugbgeDuawj2mTql/a6R4sXD5NF7cFDoFlu/KxjPP1oiabx04y8XusXH6DKPutJUfSQahaXL8m/USTlVcLwblyW417NXCNxtHUWYe7OL5D+SPqFdyl7Lexz89E3/ppjoNI36lvA6j6haY1xBBBsQQQe0EbwR9VPmEzx4vhg50AiVmSQDVrxuJHcQd4+ii6hvDkWVcPwyTClkg4PlcEBLK7JuIxGktr7RH+XAH8Er5Y/g76KofDLvLd7XaB7T7rx/8AagrNcmeHGfEojbqw3ld9BZv5P4VnJNdpy9aIIRfcS+Sd0RF547QREQBERAFa/Q8FcrX6HggOca/4juKJX/EdxRTFc6QREUJYCIiAIiIArXNBBB3g7iFciAiiDkzIxPK4XoB+oD3i+6D7+VSFtFijaKjkmIHUb1G6Au0a372WUWh8q2G1VTDE2mYZIWkvka09ckbm2b2gdY7t97blZWR5pxU34K7gsUG4oh2SQucXPOZ7iXOPeSbk/cq1VkaWktcC1w1a4EEcQd6ou8vg5IUg8kGNc3UPpnHqzddn+bRvH1aB/qo+JWa2YwarnmjfSRvJY9rhIQWxgg33uO48BcqHqIxljakyTDJxmmiW+UHZcV9PeMD2mIExH+rvjJ7jb7qvJ7sz7BTfqf8AcS2dJ/bu6sY4fuStoZewvYG2+2l+1XLh96VO3vwdbtxvf2VREURIEREAREQBWv0PBXK1+h4IDnGv+I7iiV/xHcUUxXOkERFCWAiwOG7X0tRWy0cT3GphvzjSxwAtYGxO46hZ5AEREARUutV2p26hw+spqaWOV76kgMczLlGZ4Z1rkHU9iA2tEVEB5K7DIZxaaKOX/JoP7rDybC0Djf2aMcLj9itjRbRnKPDZq4RfKMNR7KUcRvHTQg9+UE/lZhrQBYbh3KqLDk3yzKilwiqKiXWDJVERAEWn7Q7fRUeJ01A+KR8lRzeV4LcreckdEL3N9xaStvQFUVLrz19fFTsL55I4Yxq57gxv3cUB6Va/Q8FbDM17Q5hDmuALSNCDvBCufoeCA5xr/iO4olf8R3FFMVzpBEWsbdY1WUcUbqCkNa9zyHtF+q2253V362/KhLBHGyNU2HajFZXmzI45Xu4Nyk/gLydI1fVQzVcdbh9E2MnmqN5YZZGt3/zG5P7nSyzPJ1sTVzTV9VijPZ31kb4wwWzDnL5nZbnKAMoAJv3/AD1rC9k6vDS+CowWHFW5iY5wbEg95F93yIBG/VAZ7ablSqG4Xh9ZT5Y3TSPZUMyhwJjy5g3New1txX1xvaXGaPDJ6yqMUD5JYTTxgNdzbHZ87HAjWxj1JO4rycoeyFTU4VQR0lAIJGvkfLTxluWMuA7S7ffitv5W8EnrMIENNG6WbPGcgIB6uupAQGkY7tpjdNS02IPNM2llygQht9RcF/bvsdDuuvjyxV7pcQwieBgdI9kckbHaFxka5rDp2kBbFtzsxV1GztHTQwPfUs5rPHdoLcrXA3JNtT3rG7bbH19RLhLqWHr09OzM5xbkjkYQ4Ndvvq0aXQFcZ2vxbBa6n/iUkFRS1B6wY2waAWh+TcCC3O079VnOUHGKqCpcG4rRYfDlaY43NzTO3by4AEht9CtdxbAsVx+uphX0raGlpyc5uDfMWmTL1jmJDAB2DvK+mIbO19Lj1RUtoGYmye/Mue5oZHe1ib6Wta1t40KA9OyvKRVVeC4hI8sFZRsDmStaLODr5SWnde7HfcLEN2rxyowr+IMlgjghuHANbnks6znkEWtc2tu0X32S2Kr4KDGYpqctlqGNEIa5mWRwMl8nW3DrDW24rO4LsvVs2Umo3wubVuEgbFmZc5pMw33y6fNAfLG+VSSPBKSpjbGKyqLmDN7jTGcsklidL2/2CxFLt9VUNdSsmxClxWnqHZJuaAvCSWtuCPm4Ed4adw1V9RyZ1VRs/RxFjYq+lfK4RPLSHNkkLi24JFyAw/Sy9OzmEVL6iBtRs/QwND289OMgygavY3Nrex3EoDIbH7Z1MWJYhSYlKJBTxvljdla05I7uLjlA1YWn6LBYVylV0eE1FfUubI6SYU9GwtAYHWL3vNgC4AGw36tKyHK/sTWT1rKnDYzI6WB0E4DmNsNL9dwvdrrf+izO0XJtz+AwUUJayeANkZfc10ljnDrd+d29AaZJygVlC6nndiVJiTJXNE9MwC8YO82I+VxfsNtxCzG0+2OJfxx9Fh7mvEsbeZDg0NjLmB5lJt2AE7+/t3LxYPgVaDFFNgGHkhzWyTkR2LAQHPsH+9lub9/Z2LYv/wAtVDaoVghtRCPLzmZlhaLLbLmza7tEBpO20klLjmEOxGRplhhgfUSXuDkqJnOdoOwdy3LYfaWsxB9TiE03MYVAXlkLQwucI25iHmxIAbYnvJ7tfhyk7FVFfjtFM2DnqJjYWVDi5gAaJpHSNILg4jI4aDtXwwXY2sw7EamCKF8+C1gLJC2SMGNsgLcwa5wN25iDYbx3kWQGvHlCrKyKeqGJU9AYy4wUWUF0jWgOAJN7k+78yDoF5+ULHqjFMEpatz2MiDzFNCBrM0u/UaewZSN1+1e7D9icQwx0kIwyixaIuLo5n5A4XAFus8EDcDlI1J3ratqdjKis2fZDFTU9LVtfzzqeIhsZdchwabkXIsd517UBs3JtRVcVG322dtRnax0OVuXIzIOod29bW/Q8FqfJrLXmjyYnAynfFljiDbXcxrQMzrPcL3v3cFtj9DwQHONf8R3FEr/iO4opiudIIo0peVcObd1OGnuEhP5yL69KbfA859Ciqya8SRkUc9KbfA859CdKbfA859CVYuiRkUc9KbfA859CdKbfA859CVYuiRkUc9KbfA859CdKbfA859CVYuiRkUc9KbfA859CdKbfA859CVYuiRkUc9KbfA859CdKbfA859CVYuiRkUc9KbfA859CdKbfA859CVYuiRkUc9KbfA859CdKbfA859CVYuiRkUc9KbfA859CdKbfA859CVYuiRkUc9KbfA859CdKbfA859CVYuiRkUc9KbfA859CdKbfA859CVYuiRla/Q8FHfSm3wPOfQnSiw3/AEPOfSlWLojWv+K7ii+FZVB0jiNLqqm0QbR/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395536" y="836712"/>
            <a:ext cx="8256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smtClean="0">
                <a:solidFill>
                  <a:prstClr val="black"/>
                </a:solidFill>
              </a:rPr>
              <a:t>Konsept 9: Ny linjeføring mellom Knapstad og Ås</a:t>
            </a:r>
            <a:endParaRPr lang="da-DK" sz="3200">
              <a:solidFill>
                <a:prstClr val="black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395536" y="1484784"/>
            <a:ext cx="216024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a-DK" sz="1600" dirty="0" smtClean="0">
                <a:solidFill>
                  <a:prstClr val="black"/>
                </a:solidFill>
              </a:rPr>
              <a:t>Østre linjes gamle tracé (blå) omlægges til 22,4 km ny trase med utfletning syd for Ås.</a:t>
            </a:r>
          </a:p>
          <a:p>
            <a:pPr>
              <a:spcAft>
                <a:spcPts val="300"/>
              </a:spcAft>
            </a:pPr>
            <a:r>
              <a:rPr lang="da-DK" sz="1600" dirty="0" smtClean="0">
                <a:solidFill>
                  <a:prstClr val="black"/>
                </a:solidFill>
              </a:rPr>
              <a:t>Den eksisterende Østre linje fjernes mellom Ski stasjon og innfletningen nord for Knapstad stasjon . </a:t>
            </a:r>
            <a:endParaRPr lang="da-DK" sz="16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59817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boks 10"/>
          <p:cNvSpPr txBox="1"/>
          <p:nvPr/>
        </p:nvSpPr>
        <p:spPr>
          <a:xfrm>
            <a:off x="395537" y="4077072"/>
            <a:ext cx="8424936" cy="18466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prstClr val="black"/>
                </a:solidFill>
              </a:rPr>
              <a:t>Traseet muliggør kjøring med 160 km/t.</a:t>
            </a:r>
          </a:p>
          <a:p>
            <a:r>
              <a:rPr lang="da-DK" sz="1600" dirty="0" smtClean="0">
                <a:solidFill>
                  <a:prstClr val="black"/>
                </a:solidFill>
              </a:rPr>
              <a:t>Reisetid Mysen-Oslo reduseres med ca 20 minutter.</a:t>
            </a:r>
          </a:p>
          <a:p>
            <a:endParaRPr lang="da-DK" sz="1600" dirty="0" smtClean="0">
              <a:solidFill>
                <a:prstClr val="black"/>
              </a:solidFill>
            </a:endParaRPr>
          </a:p>
          <a:p>
            <a:r>
              <a:rPr lang="da-DK" sz="1600" dirty="0" smtClean="0">
                <a:solidFill>
                  <a:prstClr val="black"/>
                </a:solidFill>
              </a:rPr>
              <a:t>Banen føres over/under 5 større veje og 22 mindre veje, og det etableres 2 kryssningsstationer av kapacitetsmessige hensyn.</a:t>
            </a:r>
          </a:p>
          <a:p>
            <a:r>
              <a:rPr lang="da-DK" sz="1600" dirty="0">
                <a:solidFill>
                  <a:srgbClr val="0070C0"/>
                </a:solidFill>
              </a:rPr>
              <a:t>Stasjonerne Kråkstad, Skotbu, Tomter og Knapstad nedlegges</a:t>
            </a:r>
            <a:r>
              <a:rPr lang="da-DK" sz="1600" dirty="0" smtClean="0">
                <a:solidFill>
                  <a:srgbClr val="0070C0"/>
                </a:solidFill>
              </a:rPr>
              <a:t>. ???</a:t>
            </a:r>
            <a:endParaRPr lang="da-DK" sz="1600" dirty="0">
              <a:solidFill>
                <a:srgbClr val="0070C0"/>
              </a:solidFill>
            </a:endParaRPr>
          </a:p>
          <a:p>
            <a:r>
              <a:rPr lang="da-DK" sz="1600" dirty="0" smtClean="0">
                <a:solidFill>
                  <a:prstClr val="black"/>
                </a:solidFill>
              </a:rPr>
              <a:t>Vurdere eventuell bygging av ny Knapstad stasjon vest for tettstedet v/E18. (reisetid øker 2-3 min)</a:t>
            </a:r>
            <a:endParaRPr lang="da-DK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Kollektivtrafikk </a:t>
            </a:r>
            <a:br>
              <a:rPr lang="nb-NO" dirty="0" smtClean="0"/>
            </a:br>
            <a:r>
              <a:rPr lang="nb-NO" dirty="0" smtClean="0"/>
              <a:t>jernbane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fontScale="85000" lnSpcReduction="20000"/>
          </a:bodyPr>
          <a:lstStyle/>
          <a:p>
            <a:r>
              <a:rPr lang="nb-NO" sz="1900" dirty="0" smtClean="0"/>
              <a:t>Stasjonene/kollektiv-terminaler og </a:t>
            </a:r>
            <a:r>
              <a:rPr lang="nb-NO" sz="1900" dirty="0" smtClean="0"/>
              <a:t>ERTMS-ombyggingen i rute – eget prosjekt for hensetting av tog</a:t>
            </a:r>
            <a:endParaRPr lang="nb-NO" sz="1900" dirty="0" smtClean="0"/>
          </a:p>
          <a:p>
            <a:r>
              <a:rPr lang="nb-NO" dirty="0"/>
              <a:t>Follobanen og påkobling østre linje (KVU</a:t>
            </a:r>
            <a:r>
              <a:rPr lang="nb-NO" dirty="0" smtClean="0"/>
              <a:t>) </a:t>
            </a:r>
            <a:r>
              <a:rPr lang="nb-NO" i="1" dirty="0" smtClean="0"/>
              <a:t>– </a:t>
            </a:r>
            <a:r>
              <a:rPr lang="nb-NO" dirty="0" smtClean="0"/>
              <a:t>ind. og samlede info. møter kommer</a:t>
            </a:r>
            <a:endParaRPr lang="nb-NO" dirty="0"/>
          </a:p>
          <a:p>
            <a:r>
              <a:rPr lang="nb-NO" dirty="0" smtClean="0"/>
              <a:t>På </a:t>
            </a:r>
            <a:r>
              <a:rPr lang="nb-NO" dirty="0" smtClean="0"/>
              <a:t>sikt: lange </a:t>
            </a:r>
            <a:r>
              <a:rPr lang="nb-NO" dirty="0" smtClean="0"/>
              <a:t>krysningsspor, p-områdene, flere tog, hurtigere tog og ny rutetabell</a:t>
            </a:r>
            <a:endParaRPr lang="nb-NO" dirty="0" smtClean="0"/>
          </a:p>
          <a:p>
            <a:r>
              <a:rPr lang="nb-NO" dirty="0" smtClean="0"/>
              <a:t>Framtidig rutetabell</a:t>
            </a:r>
          </a:p>
          <a:p>
            <a:r>
              <a:rPr lang="nb-NO" dirty="0" smtClean="0"/>
              <a:t>Glommabanen </a:t>
            </a:r>
            <a:r>
              <a:rPr lang="nb-NO" dirty="0" smtClean="0">
                <a:solidFill>
                  <a:schemeClr val="tx2"/>
                </a:solidFill>
              </a:rPr>
              <a:t>(uttalelse?)</a:t>
            </a:r>
            <a:endParaRPr lang="nb-NO" dirty="0" smtClean="0">
              <a:solidFill>
                <a:schemeClr val="tx2"/>
              </a:solidFill>
            </a:endParaRPr>
          </a:p>
          <a:p>
            <a:r>
              <a:rPr lang="nb-NO" dirty="0" smtClean="0"/>
              <a:t>Jernbaneforum Øst – </a:t>
            </a:r>
            <a:r>
              <a:rPr lang="nb-NO" dirty="0" smtClean="0"/>
              <a:t>         </a:t>
            </a:r>
            <a:r>
              <a:rPr lang="nb-NO" sz="2400" dirty="0" smtClean="0"/>
              <a:t>IC-prosesser og o</a:t>
            </a:r>
            <a:r>
              <a:rPr lang="nb-NO" sz="2400" dirty="0" smtClean="0"/>
              <a:t>ppmerksomhet </a:t>
            </a:r>
            <a:r>
              <a:rPr lang="nb-NO" sz="2400" dirty="0" smtClean="0"/>
              <a:t>begge linjer</a:t>
            </a:r>
          </a:p>
          <a:p>
            <a:endParaRPr lang="nb-NO" sz="2400" dirty="0" smtClean="0"/>
          </a:p>
          <a:p>
            <a:endParaRPr lang="nb-NO" dirty="0"/>
          </a:p>
          <a:p>
            <a:endParaRPr lang="nb-NO" sz="2400" i="1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3" cy="7029400"/>
          </a:xfrm>
        </p:spPr>
      </p:pic>
    </p:spTree>
    <p:extLst>
      <p:ext uri="{BB962C8B-B14F-4D97-AF65-F5344CB8AC3E}">
        <p14:creationId xmlns:p14="http://schemas.microsoft.com/office/powerpoint/2010/main" val="383687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…. Og </a:t>
            </a:r>
            <a:r>
              <a:rPr lang="nb-NO" dirty="0" smtClean="0"/>
              <a:t>litt om vei og E18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114800" cy="4925144"/>
          </a:xfrm>
        </p:spPr>
        <p:txBody>
          <a:bodyPr>
            <a:normAutofit fontScale="62500" lnSpcReduction="20000"/>
          </a:bodyPr>
          <a:lstStyle/>
          <a:p>
            <a:endParaRPr lang="nb-NO" dirty="0" smtClean="0"/>
          </a:p>
          <a:p>
            <a:r>
              <a:rPr lang="nb-NO" sz="3400" dirty="0" smtClean="0"/>
              <a:t>E18 – retning Vinterbro, og bompenger</a:t>
            </a:r>
          </a:p>
          <a:p>
            <a:pPr marL="0" indent="0">
              <a:buNone/>
            </a:pPr>
            <a:r>
              <a:rPr lang="nb-NO" sz="3400" dirty="0"/>
              <a:t> </a:t>
            </a:r>
            <a:r>
              <a:rPr lang="nb-NO" sz="3400" dirty="0" smtClean="0"/>
              <a:t>   </a:t>
            </a:r>
            <a:r>
              <a:rPr lang="nb-NO" sz="3400" dirty="0" smtClean="0"/>
              <a:t>  </a:t>
            </a:r>
            <a:r>
              <a:rPr lang="nb-NO" sz="3400" i="1" dirty="0" smtClean="0"/>
              <a:t>Prosessene </a:t>
            </a:r>
            <a:r>
              <a:rPr lang="nb-NO" sz="3400" i="1" dirty="0" smtClean="0"/>
              <a:t>i Ås og Ski</a:t>
            </a:r>
          </a:p>
          <a:p>
            <a:r>
              <a:rPr lang="nb-NO" sz="3400" dirty="0" smtClean="0"/>
              <a:t>E18 – retning Sverige, hovedveiforbindelse Stockholm (må være samstemte</a:t>
            </a:r>
            <a:r>
              <a:rPr lang="nb-NO" sz="3400" dirty="0" smtClean="0"/>
              <a:t>)</a:t>
            </a:r>
          </a:p>
          <a:p>
            <a:r>
              <a:rPr lang="nb-NO" sz="3400" dirty="0" smtClean="0"/>
              <a:t>Skilting fra hovedveiene</a:t>
            </a:r>
            <a:endParaRPr lang="nb-NO" sz="3400" dirty="0" smtClean="0"/>
          </a:p>
          <a:p>
            <a:r>
              <a:rPr lang="nb-NO" sz="3400" dirty="0"/>
              <a:t>Oslofjordforbindelsen KVU</a:t>
            </a:r>
          </a:p>
          <a:p>
            <a:r>
              <a:rPr lang="nb-NO" sz="3400" dirty="0" smtClean="0"/>
              <a:t>Ravinedalsveien </a:t>
            </a:r>
            <a:r>
              <a:rPr lang="nb-NO" sz="3400" dirty="0" smtClean="0"/>
              <a:t>fv 115</a:t>
            </a:r>
          </a:p>
          <a:p>
            <a:r>
              <a:rPr lang="nb-NO" sz="3400" dirty="0" smtClean="0"/>
              <a:t>KVU </a:t>
            </a:r>
            <a:r>
              <a:rPr lang="nb-NO" sz="3400" dirty="0" smtClean="0"/>
              <a:t>rv 22</a:t>
            </a:r>
          </a:p>
          <a:p>
            <a:r>
              <a:rPr lang="nb-NO" sz="3400" dirty="0" smtClean="0"/>
              <a:t>Fv 115/fv </a:t>
            </a:r>
            <a:r>
              <a:rPr lang="nb-NO" sz="3400" dirty="0" smtClean="0"/>
              <a:t>120 = fylkeskommunen</a:t>
            </a:r>
          </a:p>
          <a:p>
            <a:r>
              <a:rPr lang="nb-NO" sz="3400" dirty="0" smtClean="0"/>
              <a:t>Gang- og sykkelveier (ØFK-vedtak)</a:t>
            </a:r>
            <a:endParaRPr lang="nb-NO" sz="3400" dirty="0" smtClean="0"/>
          </a:p>
          <a:p>
            <a:r>
              <a:rPr lang="nb-NO" sz="3400" b="1" dirty="0" smtClean="0"/>
              <a:t>Trenger AU fullmakter for å uttale seg?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888432" cy="266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eriuna\Documents\Samferdsel\Skilt - Amadaeus dyrepark Tang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388843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2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Kollektivtrafikk - </a:t>
            </a:r>
            <a:r>
              <a:rPr lang="nb-NO" dirty="0" smtClean="0"/>
              <a:t>buss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/>
          <a:lstStyle/>
          <a:p>
            <a:r>
              <a:rPr lang="nb-NO" dirty="0" smtClean="0"/>
              <a:t>TIMExpressen L9 </a:t>
            </a:r>
            <a:r>
              <a:rPr lang="nb-NO" dirty="0" smtClean="0"/>
              <a:t>– utvikling, brukerråd</a:t>
            </a:r>
            <a:endParaRPr lang="nb-NO" dirty="0" smtClean="0"/>
          </a:p>
          <a:p>
            <a:r>
              <a:rPr lang="nb-NO" dirty="0" smtClean="0"/>
              <a:t>NOW </a:t>
            </a:r>
            <a:r>
              <a:rPr lang="nb-NO" dirty="0" smtClean="0"/>
              <a:t>konkurs</a:t>
            </a:r>
            <a:endParaRPr lang="nb-NO" dirty="0" smtClean="0"/>
          </a:p>
          <a:p>
            <a:r>
              <a:rPr lang="nb-NO" dirty="0" smtClean="0"/>
              <a:t>Andre «E18-busstilbud»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Sømløst i Sør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4741987"/>
          </a:xfrm>
        </p:spPr>
        <p:txBody>
          <a:bodyPr/>
          <a:lstStyle/>
          <a:p>
            <a:r>
              <a:rPr lang="nb-NO" dirty="0" smtClean="0"/>
              <a:t>Grensebuss </a:t>
            </a:r>
            <a:r>
              <a:rPr lang="nb-NO" dirty="0"/>
              <a:t>– </a:t>
            </a:r>
            <a:r>
              <a:rPr lang="nb-NO" dirty="0" smtClean="0"/>
              <a:t>SWECO</a:t>
            </a:r>
            <a:endParaRPr lang="nb-NO" dirty="0"/>
          </a:p>
          <a:p>
            <a:r>
              <a:rPr lang="nb-NO" dirty="0" smtClean="0"/>
              <a:t>INDREringen 465, høring tilbud Kalnes</a:t>
            </a:r>
          </a:p>
          <a:p>
            <a:r>
              <a:rPr lang="nb-NO" sz="2400" dirty="0" smtClean="0"/>
              <a:t>Overganger/Sømløst i </a:t>
            </a:r>
            <a:r>
              <a:rPr lang="nb-NO" sz="2400" dirty="0" smtClean="0"/>
              <a:t>Sør</a:t>
            </a:r>
            <a:endParaRPr lang="nb-NO" sz="2400" dirty="0"/>
          </a:p>
          <a:p>
            <a:endParaRPr lang="nb-NO" sz="2400" dirty="0"/>
          </a:p>
        </p:txBody>
      </p:sp>
      <p:pic>
        <p:nvPicPr>
          <p:cNvPr id="1027" name="Picture 3" descr="C:\Users\eriuna\Documents\Eidsberg-bilder\Vegvesen - busstasjon Askim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78488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4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nb-NO" dirty="0" smtClean="0"/>
              <a:t>Hva </a:t>
            </a:r>
            <a:r>
              <a:rPr lang="nb-NO" dirty="0" smtClean="0"/>
              <a:t>vi gjøre nå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096344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Møte Stortingsbenken Østfold</a:t>
            </a:r>
          </a:p>
          <a:p>
            <a:r>
              <a:rPr lang="nb-NO" dirty="0" smtClean="0"/>
              <a:t>Møte med våre fylkespoliti8kere</a:t>
            </a:r>
          </a:p>
          <a:p>
            <a:r>
              <a:rPr lang="nb-NO" dirty="0" smtClean="0"/>
              <a:t>Møte Østfold </a:t>
            </a:r>
            <a:r>
              <a:rPr lang="nb-NO" dirty="0" smtClean="0"/>
              <a:t>Kollektivtrafikk</a:t>
            </a:r>
          </a:p>
          <a:p>
            <a:r>
              <a:rPr lang="nb-NO" dirty="0" smtClean="0"/>
              <a:t>Samferdelsseminar planlegges (BWJ)</a:t>
            </a:r>
            <a:endParaRPr lang="nb-NO" dirty="0" smtClean="0"/>
          </a:p>
          <a:p>
            <a:r>
              <a:rPr lang="nb-NO" dirty="0" smtClean="0"/>
              <a:t>Osloregionen – og andre </a:t>
            </a:r>
            <a:r>
              <a:rPr lang="nb-NO" dirty="0" smtClean="0"/>
              <a:t>fora (KN og andre)</a:t>
            </a:r>
          </a:p>
          <a:p>
            <a:r>
              <a:rPr lang="nb-NO" dirty="0" smtClean="0"/>
              <a:t>Alle jobbe sine fora</a:t>
            </a:r>
          </a:p>
          <a:p>
            <a:r>
              <a:rPr lang="nb-NO" dirty="0" smtClean="0"/>
              <a:t>.. og egen rådgiver? (BWJ)</a:t>
            </a:r>
            <a:endParaRPr lang="nb-NO" dirty="0"/>
          </a:p>
        </p:txBody>
      </p:sp>
      <p:pic>
        <p:nvPicPr>
          <p:cNvPr id="2050" name="Picture 2" descr="C:\Users\eriuna\Documents\Samferdsel\E18 utbyggingen gjennom Hobøl - k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806489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77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l JBV_FB jan14">
  <a:themeElements>
    <a:clrScheme name="JBV">
      <a:dk1>
        <a:sysClr val="windowText" lastClr="000000"/>
      </a:dk1>
      <a:lt1>
        <a:sysClr val="window" lastClr="FFFFFF"/>
      </a:lt1>
      <a:dk2>
        <a:srgbClr val="003087"/>
      </a:dk2>
      <a:lt2>
        <a:srgbClr val="D9DBDE"/>
      </a:lt2>
      <a:accent1>
        <a:srgbClr val="ED8B00"/>
      </a:accent1>
      <a:accent2>
        <a:srgbClr val="84BD00"/>
      </a:accent2>
      <a:accent3>
        <a:srgbClr val="617EB3"/>
      </a:accent3>
      <a:accent4>
        <a:srgbClr val="F0BF7A"/>
      </a:accent4>
      <a:accent5>
        <a:srgbClr val="BBD87A"/>
      </a:accent5>
      <a:accent6>
        <a:srgbClr val="828282"/>
      </a:accent6>
      <a:hlink>
        <a:srgbClr val="00308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l JBV_FB jan14">
  <a:themeElements>
    <a:clrScheme name="JBV">
      <a:dk1>
        <a:sysClr val="windowText" lastClr="000000"/>
      </a:dk1>
      <a:lt1>
        <a:sysClr val="window" lastClr="FFFFFF"/>
      </a:lt1>
      <a:dk2>
        <a:srgbClr val="003087"/>
      </a:dk2>
      <a:lt2>
        <a:srgbClr val="D9DBDE"/>
      </a:lt2>
      <a:accent1>
        <a:srgbClr val="ED8B00"/>
      </a:accent1>
      <a:accent2>
        <a:srgbClr val="84BD00"/>
      </a:accent2>
      <a:accent3>
        <a:srgbClr val="617EB3"/>
      </a:accent3>
      <a:accent4>
        <a:srgbClr val="F0BF7A"/>
      </a:accent4>
      <a:accent5>
        <a:srgbClr val="BBD87A"/>
      </a:accent5>
      <a:accent6>
        <a:srgbClr val="828282"/>
      </a:accent6>
      <a:hlink>
        <a:srgbClr val="00308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l JBV_FB jan14">
  <a:themeElements>
    <a:clrScheme name="JBV">
      <a:dk1>
        <a:sysClr val="windowText" lastClr="000000"/>
      </a:dk1>
      <a:lt1>
        <a:sysClr val="window" lastClr="FFFFFF"/>
      </a:lt1>
      <a:dk2>
        <a:srgbClr val="003087"/>
      </a:dk2>
      <a:lt2>
        <a:srgbClr val="D9DBDE"/>
      </a:lt2>
      <a:accent1>
        <a:srgbClr val="ED8B00"/>
      </a:accent1>
      <a:accent2>
        <a:srgbClr val="84BD00"/>
      </a:accent2>
      <a:accent3>
        <a:srgbClr val="617EB3"/>
      </a:accent3>
      <a:accent4>
        <a:srgbClr val="F0BF7A"/>
      </a:accent4>
      <a:accent5>
        <a:srgbClr val="BBD87A"/>
      </a:accent5>
      <a:accent6>
        <a:srgbClr val="828282"/>
      </a:accent6>
      <a:hlink>
        <a:srgbClr val="00308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625</Words>
  <Application>Microsoft Office PowerPoint</Application>
  <PresentationFormat>Skjermfremvisning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Office-tema</vt:lpstr>
      <vt:lpstr>Mal JBV_FB jan14</vt:lpstr>
      <vt:lpstr>1_Mal JBV_FB jan14</vt:lpstr>
      <vt:lpstr>2_Mal JBV_FB jan14</vt:lpstr>
      <vt:lpstr>Informasjon fra styringsgruppa samferdsel Indre Østfold Regionråd – 16.10.2014 Erik Unaas, leder styringsgruppa</vt:lpstr>
      <vt:lpstr>Dette bør vi snakke om i dag …</vt:lpstr>
      <vt:lpstr>KVU for Østre Linjes forbindelse mot Oslo</vt:lpstr>
      <vt:lpstr>KVU for Østre Linjes forbindelse mot Oslo</vt:lpstr>
      <vt:lpstr>KVU for Østre Linjes forbindelse mot Oslo</vt:lpstr>
      <vt:lpstr> Kollektivtrafikk  jernbane  </vt:lpstr>
      <vt:lpstr>…. Og litt om vei og E18</vt:lpstr>
      <vt:lpstr>Kollektivtrafikk - buss</vt:lpstr>
      <vt:lpstr>Hva vi gjøre nå?</vt:lpstr>
    </vt:vector>
  </TitlesOfParts>
  <Company>Ostfold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SMK-komiteen ønskes velkommen til Eidsberg 4. juni 2014</dc:title>
  <dc:creator>Erik M. Unaas</dc:creator>
  <cp:lastModifiedBy>Erik M. Unaas</cp:lastModifiedBy>
  <cp:revision>13</cp:revision>
  <dcterms:created xsi:type="dcterms:W3CDTF">2014-06-04T05:23:38Z</dcterms:created>
  <dcterms:modified xsi:type="dcterms:W3CDTF">2014-10-16T19:14:09Z</dcterms:modified>
</cp:coreProperties>
</file>